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c7d35280b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g3c7d35280b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c7d35280bd_0_2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3c7d35280bd_0_2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bf4fbef4a7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bf4fbef4a7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bf4fbef4a7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bf4fbef4a7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bf4fbef4a7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3bf4fbef4a7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bf4fbef4a7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3bf4fbef4a7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bf4fbef4a7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3bf4fbef4a7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bf4fbef4a7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3bf4fbef4a7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ca60edcbef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g3ca60edcbef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ca60edcbef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g3ca60edcbef_0_1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ca60edcbef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g3ca60edcbef_0_10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c7d35280bd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c7d35280bd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ca60edcbef_0_2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g3ca60edcbef_0_26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3ca60edcbef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g3ca60edcbef_0_10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ca60edcbef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g3ca60edcbef_0_11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3ca60edcbef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g3ca60edcbef_0_11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3ca60edcbef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g3ca60edcbef_0_12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3ca60edcbef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g3ca60edcbef_0_12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ca60edcbef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g3ca60edcbef_0_13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ca60edcbef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g3ca60edcbef_0_13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ca60edcbe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3ca60edcbe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ca60edcbef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g3ca60edcbef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c7d35280bd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c7d35280bd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c7d35280bd_0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3c7d35280bd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c7d35280bd_0_1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c7d35280bd_0_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c90e1b36d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c90e1b36d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c7d35280bd_0_2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c7d35280bd_0_2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c7d35280bd_0_2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3c7d35280bd_0_2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42900" lvl="1" marL="9144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342900" lvl="3" marL="18288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342900" lvl="5" marL="27432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2.jpg"/><Relationship Id="rId6" Type="http://schemas.openxmlformats.org/officeDocument/2006/relationships/image" Target="../media/image5.jpg"/><Relationship Id="rId7" Type="http://schemas.openxmlformats.org/officeDocument/2006/relationships/image" Target="../media/image4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Relationship Id="rId4" Type="http://schemas.openxmlformats.org/officeDocument/2006/relationships/image" Target="../media/image1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Relationship Id="rId4" Type="http://schemas.openxmlformats.org/officeDocument/2006/relationships/image" Target="../media/image1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Relationship Id="rId4" Type="http://schemas.openxmlformats.org/officeDocument/2006/relationships/image" Target="../media/image20.png"/><Relationship Id="rId5" Type="http://schemas.openxmlformats.org/officeDocument/2006/relationships/image" Target="../media/image2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png"/><Relationship Id="rId4" Type="http://schemas.openxmlformats.org/officeDocument/2006/relationships/image" Target="../media/image16.png"/><Relationship Id="rId5" Type="http://schemas.openxmlformats.org/officeDocument/2006/relationships/image" Target="../media/image2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8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25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0.png"/><Relationship Id="rId4" Type="http://schemas.openxmlformats.org/officeDocument/2006/relationships/image" Target="../media/image4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9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27.jp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6.gif"/><Relationship Id="rId8" Type="http://schemas.openxmlformats.org/officeDocument/2006/relationships/image" Target="../media/image5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6.gif"/><Relationship Id="rId4" Type="http://schemas.openxmlformats.org/officeDocument/2006/relationships/image" Target="../media/image45.png"/><Relationship Id="rId5" Type="http://schemas.openxmlformats.org/officeDocument/2006/relationships/image" Target="../media/image41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9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3.gif"/><Relationship Id="rId4" Type="http://schemas.openxmlformats.org/officeDocument/2006/relationships/image" Target="../media/image42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8.jpg"/><Relationship Id="rId4" Type="http://schemas.openxmlformats.org/officeDocument/2006/relationships/image" Target="../media/image30.gif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8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5.jpg"/><Relationship Id="rId4" Type="http://schemas.openxmlformats.org/officeDocument/2006/relationships/image" Target="../media/image47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3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7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image" Target="../media/image1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/>
          <p:nvPr/>
        </p:nvSpPr>
        <p:spPr>
          <a:xfrm flipH="1">
            <a:off x="5822306" y="1132979"/>
            <a:ext cx="3990948" cy="4095189"/>
          </a:xfrm>
          <a:custGeom>
            <a:rect b="b" l="l" r="r" t="t"/>
            <a:pathLst>
              <a:path extrusionOk="0" h="8190377" w="7981895">
                <a:moveTo>
                  <a:pt x="7981895" y="0"/>
                </a:moveTo>
                <a:lnTo>
                  <a:pt x="0" y="0"/>
                </a:lnTo>
                <a:lnTo>
                  <a:pt x="0" y="8190377"/>
                </a:lnTo>
                <a:lnTo>
                  <a:pt x="7981895" y="8190377"/>
                </a:lnTo>
                <a:lnTo>
                  <a:pt x="7981895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" name="Google Shape;61;p14"/>
          <p:cNvSpPr/>
          <p:nvPr/>
        </p:nvSpPr>
        <p:spPr>
          <a:xfrm>
            <a:off x="0" y="4133850"/>
            <a:ext cx="2913190" cy="1705540"/>
          </a:xfrm>
          <a:custGeom>
            <a:rect b="b" l="l" r="r" t="t"/>
            <a:pathLst>
              <a:path extrusionOk="0" h="3411081" w="5826380">
                <a:moveTo>
                  <a:pt x="0" y="0"/>
                </a:moveTo>
                <a:lnTo>
                  <a:pt x="5826380" y="0"/>
                </a:lnTo>
                <a:lnTo>
                  <a:pt x="5826380" y="3411080"/>
                </a:lnTo>
                <a:lnTo>
                  <a:pt x="0" y="34110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62" name="Google Shape;62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0924" y="179648"/>
            <a:ext cx="1422815" cy="953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461710" y="179647"/>
            <a:ext cx="1469851" cy="1403693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1166071" y="1680415"/>
            <a:ext cx="63546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002060"/>
                </a:solidFill>
              </a:rPr>
              <a:t>Metaheuristic for </a:t>
            </a:r>
            <a:endParaRPr b="1" sz="3000">
              <a:solidFill>
                <a:srgbClr val="002060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002060"/>
                </a:solidFill>
              </a:rPr>
              <a:t>cancer related prediction</a:t>
            </a:r>
            <a:endParaRPr b="1" sz="3000">
              <a:solidFill>
                <a:srgbClr val="002060"/>
              </a:solidFill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2393225" y="2800600"/>
            <a:ext cx="39303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CS74201 Advance Artificial Intelligence</a:t>
            </a:r>
            <a:endParaRPr sz="16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Professor: </a:t>
            </a:r>
            <a:r>
              <a:rPr lang="en" sz="1600"/>
              <a:t>Arvind</a:t>
            </a:r>
            <a:r>
              <a:rPr lang="en" sz="1600"/>
              <a:t> Bansal</a:t>
            </a:r>
            <a:endParaRPr sz="16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600">
                <a:solidFill>
                  <a:schemeClr val="dk1"/>
                </a:solidFill>
              </a:rPr>
              <a:t>Presented By: 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600">
                <a:solidFill>
                  <a:schemeClr val="dk1"/>
                </a:solidFill>
              </a:rPr>
              <a:t>Anh Tuan Tran &amp; Jared Young</a:t>
            </a:r>
            <a:endParaRPr sz="1600">
              <a:solidFill>
                <a:schemeClr val="dk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pic>
        <p:nvPicPr>
          <p:cNvPr descr="Beautify this slide" id="66" name="Google Shape;66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3"/>
          <p:cNvSpPr txBox="1"/>
          <p:nvPr>
            <p:ph type="title"/>
          </p:nvPr>
        </p:nvSpPr>
        <p:spPr>
          <a:xfrm>
            <a:off x="311700" y="192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-388620" lvl="0" marL="457200" rtl="0" algn="ctr">
              <a:spcBef>
                <a:spcPts val="0"/>
              </a:spcBef>
              <a:spcAft>
                <a:spcPts val="0"/>
              </a:spcAft>
              <a:buSzPct val="93333"/>
              <a:buAutoNum type="arabicPeriod" startAt="6"/>
            </a:pPr>
            <a:r>
              <a:rPr b="1" lang="en"/>
              <a:t>Mapping parameters in Lung Cancer Prediction  </a:t>
            </a:r>
            <a:endParaRPr b="1" sz="3000">
              <a:solidFill>
                <a:srgbClr val="00206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cxnSp>
        <p:nvCxnSpPr>
          <p:cNvPr id="170" name="Google Shape;170;p23"/>
          <p:cNvCxnSpPr/>
          <p:nvPr/>
        </p:nvCxnSpPr>
        <p:spPr>
          <a:xfrm>
            <a:off x="311700" y="681944"/>
            <a:ext cx="8520600" cy="0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71" name="Google Shape;17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5975" y="764725"/>
            <a:ext cx="3543300" cy="3781425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3"/>
          <p:cNvSpPr txBox="1"/>
          <p:nvPr/>
        </p:nvSpPr>
        <p:spPr>
          <a:xfrm>
            <a:off x="827964" y="4546148"/>
            <a:ext cx="3831300" cy="4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</a:rPr>
              <a:t>(Pseudocode in Paper)</a:t>
            </a:r>
            <a:endParaRPr baseline="-25000" sz="1600">
              <a:solidFill>
                <a:schemeClr val="dk1"/>
              </a:solidFill>
            </a:endParaRPr>
          </a:p>
        </p:txBody>
      </p:sp>
      <p:sp>
        <p:nvSpPr>
          <p:cNvPr id="173" name="Google Shape;173;p23"/>
          <p:cNvSpPr txBox="1"/>
          <p:nvPr/>
        </p:nvSpPr>
        <p:spPr>
          <a:xfrm>
            <a:off x="5600700" y="2124500"/>
            <a:ext cx="3543300" cy="18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>
                <a:solidFill>
                  <a:schemeClr val="dk1"/>
                </a:solidFill>
              </a:rPr>
              <a:t>FOR </a:t>
            </a:r>
            <a:r>
              <a:rPr lang="en" sz="1600">
                <a:solidFill>
                  <a:schemeClr val="dk1"/>
                </a:solidFill>
              </a:rPr>
              <a:t>iteration t = 1 → T: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</a:rPr>
              <a:t>   </a:t>
            </a:r>
            <a:r>
              <a:rPr b="1" lang="en" sz="1600">
                <a:solidFill>
                  <a:schemeClr val="dk1"/>
                </a:solidFill>
              </a:rPr>
              <a:t> FOR each</a:t>
            </a:r>
            <a:r>
              <a:rPr lang="en" sz="1600">
                <a:solidFill>
                  <a:schemeClr val="dk1"/>
                </a:solidFill>
              </a:rPr>
              <a:t> bat: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</a:rPr>
              <a:t>        Train CNN with its learning rate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</a:rPr>
              <a:t>        Compute fitness (loss/error)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</a:rPr>
              <a:t>    </a:t>
            </a:r>
            <a:r>
              <a:rPr b="1" lang="en" sz="1600">
                <a:solidFill>
                  <a:schemeClr val="dk1"/>
                </a:solidFill>
              </a:rPr>
              <a:t>Update </a:t>
            </a:r>
            <a:r>
              <a:rPr lang="en" sz="1600">
                <a:solidFill>
                  <a:schemeClr val="dk1"/>
                </a:solidFill>
              </a:rPr>
              <a:t>bats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>
                <a:solidFill>
                  <a:schemeClr val="dk1"/>
                </a:solidFill>
              </a:rPr>
              <a:t>END</a:t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descr="Beautify this slide" id="174" name="Google Shape;17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4"/>
          <p:cNvSpPr txBox="1"/>
          <p:nvPr>
            <p:ph type="title"/>
          </p:nvPr>
        </p:nvSpPr>
        <p:spPr>
          <a:xfrm>
            <a:off x="311700" y="192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Breast cancer detection</a:t>
            </a:r>
            <a:r>
              <a:rPr b="1" lang="en"/>
              <a:t>   </a:t>
            </a:r>
            <a:endParaRPr b="1"/>
          </a:p>
        </p:txBody>
      </p:sp>
      <p:cxnSp>
        <p:nvCxnSpPr>
          <p:cNvPr id="180" name="Google Shape;180;p24"/>
          <p:cNvCxnSpPr/>
          <p:nvPr/>
        </p:nvCxnSpPr>
        <p:spPr>
          <a:xfrm>
            <a:off x="311700" y="681944"/>
            <a:ext cx="8520600" cy="0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1" name="Google Shape;181;p24"/>
          <p:cNvSpPr txBox="1"/>
          <p:nvPr/>
        </p:nvSpPr>
        <p:spPr>
          <a:xfrm>
            <a:off x="230275" y="764725"/>
            <a:ext cx="5826300" cy="419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Key Enhancements in the Proposed Whale-CNN Model: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eriod"/>
            </a:pPr>
            <a:r>
              <a:rPr lang="en" sz="1600">
                <a:solidFill>
                  <a:schemeClr val="dk1"/>
                </a:solidFill>
              </a:rPr>
              <a:t>Weight Rate Optimization Strategy</a:t>
            </a:r>
            <a:endParaRPr sz="1600">
              <a:solidFill>
                <a:schemeClr val="dk1"/>
              </a:solidFill>
            </a:endParaRPr>
          </a:p>
          <a:p>
            <a:pPr indent="-3302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Each whale represents a candidate set of MLP weights and biases</a:t>
            </a:r>
            <a:endParaRPr sz="1600">
              <a:solidFill>
                <a:schemeClr val="dk1"/>
              </a:solidFill>
            </a:endParaRPr>
          </a:p>
          <a:p>
            <a:pPr indent="-3302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W</a:t>
            </a:r>
            <a:r>
              <a:rPr lang="en" sz="1600">
                <a:solidFill>
                  <a:schemeClr val="dk1"/>
                </a:solidFill>
              </a:rPr>
              <a:t>hale </a:t>
            </a:r>
            <a:r>
              <a:rPr lang="en" sz="1600">
                <a:solidFill>
                  <a:schemeClr val="dk1"/>
                </a:solidFill>
              </a:rPr>
              <a:t>searches for the optimal value minimizing classification error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eriod" startAt="2"/>
            </a:pPr>
            <a:r>
              <a:rPr lang="en" sz="1600">
                <a:solidFill>
                  <a:schemeClr val="dk1"/>
                </a:solidFill>
              </a:rPr>
              <a:t>Adaptive Exploration–Exploitation Mechanism</a:t>
            </a:r>
            <a:endParaRPr sz="1600">
              <a:solidFill>
                <a:schemeClr val="dk1"/>
              </a:solidFill>
            </a:endParaRPr>
          </a:p>
          <a:p>
            <a:pPr indent="-3302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Encircling behavior is modeled as exploitation around best solution</a:t>
            </a:r>
            <a:endParaRPr sz="1600">
              <a:solidFill>
                <a:schemeClr val="dk1"/>
              </a:solidFill>
            </a:endParaRPr>
          </a:p>
          <a:p>
            <a:pPr indent="-3302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Spiral bubble-net attack is modeled as local search refinement</a:t>
            </a:r>
            <a:endParaRPr sz="1600">
              <a:solidFill>
                <a:schemeClr val="dk1"/>
              </a:solidFill>
            </a:endParaRPr>
          </a:p>
          <a:p>
            <a:pPr indent="-3302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Random search agents is modeled as exploration of new regions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eriod" startAt="3"/>
            </a:pPr>
            <a:r>
              <a:rPr lang="en" sz="1600">
                <a:solidFill>
                  <a:schemeClr val="dk1"/>
                </a:solidFill>
              </a:rPr>
              <a:t>Fitness-Based Evaluation Using CNN Performance</a:t>
            </a:r>
            <a:endParaRPr sz="1600">
              <a:solidFill>
                <a:schemeClr val="dk1"/>
              </a:solidFill>
            </a:endParaRPr>
          </a:p>
          <a:p>
            <a:pPr indent="-3302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Fitness function defined as classification error(MSE)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182" name="Google Shape;182;p24"/>
          <p:cNvSpPr txBox="1"/>
          <p:nvPr/>
        </p:nvSpPr>
        <p:spPr>
          <a:xfrm>
            <a:off x="311700" y="261175"/>
            <a:ext cx="1167000" cy="4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#paper2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83" name="Google Shape;18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09000" y="1707338"/>
            <a:ext cx="2782625" cy="2310878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4"/>
          <p:cNvSpPr txBox="1"/>
          <p:nvPr/>
        </p:nvSpPr>
        <p:spPr>
          <a:xfrm>
            <a:off x="6806363" y="4018225"/>
            <a:ext cx="1587900" cy="8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(Whale </a:t>
            </a:r>
            <a:r>
              <a:rPr lang="en" sz="1800">
                <a:solidFill>
                  <a:schemeClr val="dk2"/>
                </a:solidFill>
              </a:rPr>
              <a:t>attack behavior)  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descr="Beautify this slide" id="185" name="Google Shape;18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5"/>
          <p:cNvSpPr txBox="1"/>
          <p:nvPr>
            <p:ph type="title"/>
          </p:nvPr>
        </p:nvSpPr>
        <p:spPr>
          <a:xfrm>
            <a:off x="311700" y="192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Problem Specification of b</a:t>
            </a:r>
            <a:r>
              <a:rPr b="1" lang="en"/>
              <a:t>reast cancer detection   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cxnSp>
        <p:nvCxnSpPr>
          <p:cNvPr id="191" name="Google Shape;191;p25"/>
          <p:cNvCxnSpPr/>
          <p:nvPr/>
        </p:nvCxnSpPr>
        <p:spPr>
          <a:xfrm>
            <a:off x="311700" y="681944"/>
            <a:ext cx="8520600" cy="0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2" name="Google Shape;192;p25"/>
          <p:cNvSpPr txBox="1"/>
          <p:nvPr/>
        </p:nvSpPr>
        <p:spPr>
          <a:xfrm>
            <a:off x="193700" y="1093100"/>
            <a:ext cx="5238600" cy="4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For </a:t>
            </a:r>
            <a:r>
              <a:rPr lang="en" sz="1600">
                <a:solidFill>
                  <a:schemeClr val="dk1"/>
                </a:solidFill>
              </a:rPr>
              <a:t>breast cancer detection</a:t>
            </a:r>
            <a:r>
              <a:rPr lang="en" sz="1600">
                <a:solidFill>
                  <a:schemeClr val="dk1"/>
                </a:solidFill>
              </a:rPr>
              <a:t>, its workflow is:</a:t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193" name="Google Shape;19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565775"/>
            <a:ext cx="3966950" cy="2072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9700" y="903550"/>
            <a:ext cx="3222448" cy="4073975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5"/>
          <p:cNvSpPr txBox="1"/>
          <p:nvPr/>
        </p:nvSpPr>
        <p:spPr>
          <a:xfrm>
            <a:off x="763700" y="3983775"/>
            <a:ext cx="3352200" cy="9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Each whale is a vector like: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X=[w</a:t>
            </a:r>
            <a:r>
              <a:rPr b="1" baseline="-25000" lang="en" sz="1800">
                <a:solidFill>
                  <a:schemeClr val="dk1"/>
                </a:solidFill>
              </a:rPr>
              <a:t>1</a:t>
            </a:r>
            <a:r>
              <a:rPr b="1" lang="en" sz="1800">
                <a:solidFill>
                  <a:schemeClr val="dk1"/>
                </a:solidFill>
              </a:rPr>
              <a:t>​,w</a:t>
            </a:r>
            <a:r>
              <a:rPr b="1" baseline="-25000" lang="en" sz="1800">
                <a:solidFill>
                  <a:schemeClr val="dk1"/>
                </a:solidFill>
              </a:rPr>
              <a:t>2​</a:t>
            </a:r>
            <a:r>
              <a:rPr b="1" lang="en" sz="1800">
                <a:solidFill>
                  <a:schemeClr val="dk1"/>
                </a:solidFill>
              </a:rPr>
              <a:t>,...,w</a:t>
            </a:r>
            <a:r>
              <a:rPr b="1" baseline="-25000" lang="en" sz="1800">
                <a:solidFill>
                  <a:schemeClr val="dk1"/>
                </a:solidFill>
              </a:rPr>
              <a:t>100</a:t>
            </a:r>
            <a:r>
              <a:rPr b="1" lang="en" sz="1800">
                <a:solidFill>
                  <a:schemeClr val="dk1"/>
                </a:solidFill>
              </a:rPr>
              <a:t>​,b</a:t>
            </a:r>
            <a:r>
              <a:rPr b="1" baseline="-25000" lang="en" sz="1800">
                <a:solidFill>
                  <a:schemeClr val="dk1"/>
                </a:solidFill>
              </a:rPr>
              <a:t>1</a:t>
            </a:r>
            <a:r>
              <a:rPr b="1" lang="en" sz="1800">
                <a:solidFill>
                  <a:schemeClr val="dk1"/>
                </a:solidFill>
              </a:rPr>
              <a:t>​,...,b</a:t>
            </a:r>
            <a:r>
              <a:rPr b="1" baseline="-25000" lang="en" sz="1800">
                <a:solidFill>
                  <a:schemeClr val="dk1"/>
                </a:solidFill>
              </a:rPr>
              <a:t>20​</a:t>
            </a:r>
            <a:r>
              <a:rPr b="1" lang="en" sz="1800">
                <a:solidFill>
                  <a:schemeClr val="dk1"/>
                </a:solidFill>
              </a:rPr>
              <a:t>]</a:t>
            </a:r>
            <a:endParaRPr b="1" sz="1800">
              <a:solidFill>
                <a:schemeClr val="dk1"/>
              </a:solidFill>
            </a:endParaRPr>
          </a:p>
        </p:txBody>
      </p:sp>
      <p:cxnSp>
        <p:nvCxnSpPr>
          <p:cNvPr id="196" name="Google Shape;196;p25"/>
          <p:cNvCxnSpPr>
            <a:stCxn id="195" idx="3"/>
          </p:cNvCxnSpPr>
          <p:nvPr/>
        </p:nvCxnSpPr>
        <p:spPr>
          <a:xfrm flipH="1" rot="10800000">
            <a:off x="4115900" y="3793725"/>
            <a:ext cx="1234800" cy="6870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descr="Beautify this slide" id="197" name="Google Shape;197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0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6"/>
          <p:cNvSpPr txBox="1"/>
          <p:nvPr>
            <p:ph type="title"/>
          </p:nvPr>
        </p:nvSpPr>
        <p:spPr>
          <a:xfrm>
            <a:off x="311700" y="192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Problem Specification of </a:t>
            </a:r>
            <a:r>
              <a:rPr b="1" lang="en"/>
              <a:t>breast cancer detection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cxnSp>
        <p:nvCxnSpPr>
          <p:cNvPr id="203" name="Google Shape;203;p26"/>
          <p:cNvCxnSpPr/>
          <p:nvPr/>
        </p:nvCxnSpPr>
        <p:spPr>
          <a:xfrm>
            <a:off x="311700" y="681944"/>
            <a:ext cx="8520600" cy="0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04" name="Google Shape;204;p26"/>
          <p:cNvSpPr txBox="1"/>
          <p:nvPr/>
        </p:nvSpPr>
        <p:spPr>
          <a:xfrm>
            <a:off x="1306550" y="875950"/>
            <a:ext cx="60663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</a:rPr>
              <a:t>Forward + AWO to train CNN-model</a:t>
            </a:r>
            <a:endParaRPr b="1" sz="2400">
              <a:solidFill>
                <a:schemeClr val="dk1"/>
              </a:solidFill>
            </a:endParaRPr>
          </a:p>
        </p:txBody>
      </p:sp>
      <p:sp>
        <p:nvSpPr>
          <p:cNvPr id="205" name="Google Shape;205;p26"/>
          <p:cNvSpPr/>
          <p:nvPr/>
        </p:nvSpPr>
        <p:spPr>
          <a:xfrm>
            <a:off x="2962225" y="1649525"/>
            <a:ext cx="95100" cy="3494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26"/>
          <p:cNvSpPr/>
          <p:nvPr/>
        </p:nvSpPr>
        <p:spPr>
          <a:xfrm>
            <a:off x="5937450" y="1649525"/>
            <a:ext cx="95100" cy="3494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07" name="Google Shape;207;p26"/>
          <p:cNvCxnSpPr/>
          <p:nvPr/>
        </p:nvCxnSpPr>
        <p:spPr>
          <a:xfrm rot="10800000">
            <a:off x="994475" y="2276850"/>
            <a:ext cx="13500" cy="19512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08" name="Google Shape;208;p26"/>
          <p:cNvCxnSpPr>
            <a:endCxn id="209" idx="2"/>
          </p:cNvCxnSpPr>
          <p:nvPr/>
        </p:nvCxnSpPr>
        <p:spPr>
          <a:xfrm rot="10800000">
            <a:off x="1430981" y="2395224"/>
            <a:ext cx="11400" cy="18330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stealth"/>
            <a:tailEnd len="med" w="med" type="none"/>
          </a:ln>
        </p:spPr>
      </p:cxnSp>
      <p:sp>
        <p:nvSpPr>
          <p:cNvPr id="210" name="Google Shape;210;p26"/>
          <p:cNvSpPr txBox="1"/>
          <p:nvPr/>
        </p:nvSpPr>
        <p:spPr>
          <a:xfrm>
            <a:off x="-40714" y="3043734"/>
            <a:ext cx="1153500" cy="4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Forward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211" name="Google Shape;211;p26"/>
          <p:cNvSpPr/>
          <p:nvPr/>
        </p:nvSpPr>
        <p:spPr>
          <a:xfrm>
            <a:off x="451550" y="1464709"/>
            <a:ext cx="1574100" cy="7569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Loss calculation</a:t>
            </a:r>
            <a:endParaRPr/>
          </a:p>
        </p:txBody>
      </p:sp>
      <p:sp>
        <p:nvSpPr>
          <p:cNvPr id="212" name="Google Shape;212;p26"/>
          <p:cNvSpPr/>
          <p:nvPr/>
        </p:nvSpPr>
        <p:spPr>
          <a:xfrm>
            <a:off x="492200" y="4228059"/>
            <a:ext cx="1492800" cy="692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Image</a:t>
            </a:r>
            <a:endParaRPr/>
          </a:p>
        </p:txBody>
      </p:sp>
      <p:sp>
        <p:nvSpPr>
          <p:cNvPr id="213" name="Google Shape;213;p26"/>
          <p:cNvSpPr txBox="1"/>
          <p:nvPr/>
        </p:nvSpPr>
        <p:spPr>
          <a:xfrm>
            <a:off x="1460749" y="3080946"/>
            <a:ext cx="1153500" cy="4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BP</a:t>
            </a:r>
            <a:endParaRPr b="1" sz="1800">
              <a:solidFill>
                <a:schemeClr val="dk1"/>
              </a:solidFill>
            </a:endParaRPr>
          </a:p>
        </p:txBody>
      </p:sp>
      <p:cxnSp>
        <p:nvCxnSpPr>
          <p:cNvPr id="214" name="Google Shape;214;p26"/>
          <p:cNvCxnSpPr/>
          <p:nvPr/>
        </p:nvCxnSpPr>
        <p:spPr>
          <a:xfrm rot="10800000">
            <a:off x="7371425" y="2276934"/>
            <a:ext cx="0" cy="19950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15" name="Google Shape;215;p26"/>
          <p:cNvCxnSpPr/>
          <p:nvPr/>
        </p:nvCxnSpPr>
        <p:spPr>
          <a:xfrm rot="10800000">
            <a:off x="7795250" y="2276934"/>
            <a:ext cx="0" cy="19950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stealth"/>
            <a:tailEnd len="med" w="med" type="none"/>
          </a:ln>
        </p:spPr>
      </p:cxnSp>
      <p:sp>
        <p:nvSpPr>
          <p:cNvPr id="216" name="Google Shape;216;p26"/>
          <p:cNvSpPr txBox="1"/>
          <p:nvPr/>
        </p:nvSpPr>
        <p:spPr>
          <a:xfrm>
            <a:off x="6336286" y="3043734"/>
            <a:ext cx="1153500" cy="4614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Forward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217" name="Google Shape;217;p26"/>
          <p:cNvSpPr/>
          <p:nvPr/>
        </p:nvSpPr>
        <p:spPr>
          <a:xfrm>
            <a:off x="6828550" y="1464709"/>
            <a:ext cx="1574100" cy="7569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Loss calculation</a:t>
            </a:r>
            <a:endParaRPr/>
          </a:p>
        </p:txBody>
      </p:sp>
      <p:sp>
        <p:nvSpPr>
          <p:cNvPr id="218" name="Google Shape;218;p26"/>
          <p:cNvSpPr/>
          <p:nvPr/>
        </p:nvSpPr>
        <p:spPr>
          <a:xfrm>
            <a:off x="6869200" y="4327259"/>
            <a:ext cx="1492800" cy="692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Image</a:t>
            </a:r>
            <a:endParaRPr/>
          </a:p>
        </p:txBody>
      </p:sp>
      <p:sp>
        <p:nvSpPr>
          <p:cNvPr id="219" name="Google Shape;219;p26"/>
          <p:cNvSpPr txBox="1"/>
          <p:nvPr/>
        </p:nvSpPr>
        <p:spPr>
          <a:xfrm>
            <a:off x="7990500" y="3043722"/>
            <a:ext cx="1153500" cy="6921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MH like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AWO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209" name="Google Shape;209;p26"/>
          <p:cNvSpPr/>
          <p:nvPr/>
        </p:nvSpPr>
        <p:spPr>
          <a:xfrm>
            <a:off x="1180631" y="2083224"/>
            <a:ext cx="500700" cy="312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LR</a:t>
            </a:r>
            <a:endParaRPr/>
          </a:p>
        </p:txBody>
      </p:sp>
      <p:cxnSp>
        <p:nvCxnSpPr>
          <p:cNvPr id="220" name="Google Shape;220;p26"/>
          <p:cNvCxnSpPr/>
          <p:nvPr/>
        </p:nvCxnSpPr>
        <p:spPr>
          <a:xfrm rot="10800000">
            <a:off x="4205100" y="2396075"/>
            <a:ext cx="13500" cy="19512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1" name="Google Shape;221;p26"/>
          <p:cNvCxnSpPr>
            <a:endCxn id="222" idx="2"/>
          </p:cNvCxnSpPr>
          <p:nvPr/>
        </p:nvCxnSpPr>
        <p:spPr>
          <a:xfrm rot="10800000">
            <a:off x="4641606" y="2514449"/>
            <a:ext cx="11400" cy="18330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stealth"/>
            <a:tailEnd len="med" w="med" type="none"/>
          </a:ln>
        </p:spPr>
      </p:cxnSp>
      <p:sp>
        <p:nvSpPr>
          <p:cNvPr id="223" name="Google Shape;223;p26"/>
          <p:cNvSpPr txBox="1"/>
          <p:nvPr/>
        </p:nvSpPr>
        <p:spPr>
          <a:xfrm>
            <a:off x="3169911" y="3162959"/>
            <a:ext cx="1153500" cy="4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Forward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224" name="Google Shape;224;p26"/>
          <p:cNvSpPr/>
          <p:nvPr/>
        </p:nvSpPr>
        <p:spPr>
          <a:xfrm>
            <a:off x="3662175" y="1583934"/>
            <a:ext cx="1574100" cy="7569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Loss calculation</a:t>
            </a:r>
            <a:endParaRPr/>
          </a:p>
        </p:txBody>
      </p:sp>
      <p:sp>
        <p:nvSpPr>
          <p:cNvPr id="225" name="Google Shape;225;p26"/>
          <p:cNvSpPr/>
          <p:nvPr/>
        </p:nvSpPr>
        <p:spPr>
          <a:xfrm>
            <a:off x="3702825" y="4347284"/>
            <a:ext cx="1492800" cy="692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Image</a:t>
            </a:r>
            <a:endParaRPr/>
          </a:p>
        </p:txBody>
      </p:sp>
      <p:sp>
        <p:nvSpPr>
          <p:cNvPr id="226" name="Google Shape;226;p26"/>
          <p:cNvSpPr txBox="1"/>
          <p:nvPr/>
        </p:nvSpPr>
        <p:spPr>
          <a:xfrm>
            <a:off x="4671374" y="3200171"/>
            <a:ext cx="1153500" cy="4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BP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222" name="Google Shape;222;p26"/>
          <p:cNvSpPr/>
          <p:nvPr/>
        </p:nvSpPr>
        <p:spPr>
          <a:xfrm>
            <a:off x="4391256" y="2202449"/>
            <a:ext cx="500700" cy="312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LR</a:t>
            </a:r>
            <a:endParaRPr/>
          </a:p>
        </p:txBody>
      </p:sp>
      <p:sp>
        <p:nvSpPr>
          <p:cNvPr id="227" name="Google Shape;227;p26"/>
          <p:cNvSpPr txBox="1"/>
          <p:nvPr/>
        </p:nvSpPr>
        <p:spPr>
          <a:xfrm>
            <a:off x="2031925" y="2602575"/>
            <a:ext cx="1025400" cy="4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</a:rPr>
              <a:t>LR scheduler</a:t>
            </a:r>
            <a:endParaRPr b="1" sz="1300">
              <a:solidFill>
                <a:schemeClr val="dk1"/>
              </a:solidFill>
            </a:endParaRPr>
          </a:p>
        </p:txBody>
      </p:sp>
      <p:cxnSp>
        <p:nvCxnSpPr>
          <p:cNvPr id="228" name="Google Shape;228;p26"/>
          <p:cNvCxnSpPr>
            <a:stCxn id="227" idx="1"/>
          </p:cNvCxnSpPr>
          <p:nvPr/>
        </p:nvCxnSpPr>
        <p:spPr>
          <a:xfrm rot="10800000">
            <a:off x="1685125" y="2453175"/>
            <a:ext cx="346800" cy="3801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29" name="Google Shape;229;p26"/>
          <p:cNvSpPr txBox="1"/>
          <p:nvPr/>
        </p:nvSpPr>
        <p:spPr>
          <a:xfrm>
            <a:off x="5348025" y="2792625"/>
            <a:ext cx="641100" cy="4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</a:rPr>
              <a:t>(BAT)</a:t>
            </a:r>
            <a:endParaRPr b="1" sz="1300">
              <a:solidFill>
                <a:schemeClr val="dk1"/>
              </a:solidFill>
            </a:endParaRPr>
          </a:p>
        </p:txBody>
      </p:sp>
      <p:cxnSp>
        <p:nvCxnSpPr>
          <p:cNvPr id="230" name="Google Shape;230;p26"/>
          <p:cNvCxnSpPr>
            <a:endCxn id="222" idx="3"/>
          </p:cNvCxnSpPr>
          <p:nvPr/>
        </p:nvCxnSpPr>
        <p:spPr>
          <a:xfrm rot="10800000">
            <a:off x="4891956" y="2358449"/>
            <a:ext cx="456000" cy="6648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231" name="Google Shape;231;p26"/>
          <p:cNvPicPr preferRelativeResize="0"/>
          <p:nvPr/>
        </p:nvPicPr>
        <p:blipFill rotWithShape="1">
          <a:blip r:embed="rId3">
            <a:alphaModFix/>
          </a:blip>
          <a:srcRect b="0" l="426" r="426" t="0"/>
          <a:stretch/>
        </p:blipFill>
        <p:spPr>
          <a:xfrm>
            <a:off x="0" y="-4187"/>
            <a:ext cx="9144000" cy="515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7"/>
          <p:cNvSpPr txBox="1"/>
          <p:nvPr>
            <p:ph type="title"/>
          </p:nvPr>
        </p:nvSpPr>
        <p:spPr>
          <a:xfrm>
            <a:off x="311700" y="192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Issues and Parameters in </a:t>
            </a:r>
            <a:r>
              <a:rPr b="1" lang="en"/>
              <a:t>breast cancer detection</a:t>
            </a:r>
            <a:r>
              <a:rPr b="1" lang="en"/>
              <a:t>  </a:t>
            </a:r>
            <a:endParaRPr b="1" sz="3000">
              <a:solidFill>
                <a:srgbClr val="00206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cxnSp>
        <p:nvCxnSpPr>
          <p:cNvPr id="237" name="Google Shape;237;p27"/>
          <p:cNvCxnSpPr/>
          <p:nvPr/>
        </p:nvCxnSpPr>
        <p:spPr>
          <a:xfrm>
            <a:off x="311700" y="681944"/>
            <a:ext cx="8520600" cy="0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8" name="Google Shape;238;p27"/>
          <p:cNvSpPr txBox="1"/>
          <p:nvPr/>
        </p:nvSpPr>
        <p:spPr>
          <a:xfrm>
            <a:off x="230275" y="764725"/>
            <a:ext cx="9286500" cy="419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Challenge in Optimization for model: 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Optimizing all weights and biases of the MLP creates a large continuous search space, increasing optimization complexity.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Learning Rate Sensitivity, Improper learning rate may cause:Slow convergence, Overfitting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Key parameters in Whale of this application: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Whale population size: not mention in paper!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Control Parameter (a)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Coefficient Vectors (A, C)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Spiral Constant (b) and Random Parameter (l)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Probability Parameter (p)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Maximum Iterations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Fitness Function(MSE)</a:t>
            </a:r>
            <a:endParaRPr sz="16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descr="Beautify this slide" id="239" name="Google Shape;23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8"/>
          <p:cNvSpPr txBox="1"/>
          <p:nvPr>
            <p:ph type="title"/>
          </p:nvPr>
        </p:nvSpPr>
        <p:spPr>
          <a:xfrm>
            <a:off x="311700" y="192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Mapping parameters in </a:t>
            </a:r>
            <a:r>
              <a:rPr b="1" lang="en"/>
              <a:t>breast cancer detection  </a:t>
            </a:r>
            <a:endParaRPr b="1" sz="3000">
              <a:solidFill>
                <a:srgbClr val="00206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cxnSp>
        <p:nvCxnSpPr>
          <p:cNvPr id="245" name="Google Shape;245;p28"/>
          <p:cNvCxnSpPr/>
          <p:nvPr/>
        </p:nvCxnSpPr>
        <p:spPr>
          <a:xfrm>
            <a:off x="311700" y="681944"/>
            <a:ext cx="8520600" cy="0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46" name="Google Shape;246;p28"/>
          <p:cNvSpPr txBox="1"/>
          <p:nvPr/>
        </p:nvSpPr>
        <p:spPr>
          <a:xfrm>
            <a:off x="230275" y="903125"/>
            <a:ext cx="3939900" cy="29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</a:rPr>
              <a:t>Direct shrinking encircling: </a:t>
            </a:r>
            <a:endParaRPr b="1"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</a:rPr>
              <a:t>X</a:t>
            </a:r>
            <a:r>
              <a:rPr b="1" baseline="-25000" lang="en" sz="2000">
                <a:solidFill>
                  <a:schemeClr val="dk1"/>
                </a:solidFill>
              </a:rPr>
              <a:t>t+1</a:t>
            </a:r>
            <a:r>
              <a:rPr b="1" lang="en" sz="2000">
                <a:solidFill>
                  <a:schemeClr val="dk1"/>
                </a:solidFill>
              </a:rPr>
              <a:t> = x</a:t>
            </a:r>
            <a:r>
              <a:rPr b="1" baseline="-25000" lang="en" sz="2000">
                <a:solidFill>
                  <a:schemeClr val="dk1"/>
                </a:solidFill>
              </a:rPr>
              <a:t>t</a:t>
            </a:r>
            <a:r>
              <a:rPr b="1" lang="en" sz="2000">
                <a:solidFill>
                  <a:schemeClr val="dk1"/>
                </a:solidFill>
              </a:rPr>
              <a:t>*-AD</a:t>
            </a:r>
            <a:endParaRPr b="1" sz="20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X</a:t>
            </a:r>
            <a:r>
              <a:rPr baseline="-25000" lang="en" sz="1600">
                <a:solidFill>
                  <a:schemeClr val="dk1"/>
                </a:solidFill>
              </a:rPr>
              <a:t>t+1</a:t>
            </a:r>
            <a:r>
              <a:rPr lang="en" sz="1600">
                <a:solidFill>
                  <a:schemeClr val="dk1"/>
                </a:solidFill>
              </a:rPr>
              <a:t> </a:t>
            </a:r>
            <a:r>
              <a:rPr lang="en" sz="1600">
                <a:solidFill>
                  <a:schemeClr val="dk1"/>
                </a:solidFill>
              </a:rPr>
              <a:t>is the next position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x</a:t>
            </a:r>
            <a:r>
              <a:rPr baseline="-25000" lang="en" sz="1600">
                <a:solidFill>
                  <a:schemeClr val="dk1"/>
                </a:solidFill>
              </a:rPr>
              <a:t>t</a:t>
            </a:r>
            <a:r>
              <a:rPr lang="en" sz="1600">
                <a:solidFill>
                  <a:schemeClr val="dk1"/>
                </a:solidFill>
              </a:rPr>
              <a:t>* </a:t>
            </a:r>
            <a:r>
              <a:rPr lang="en" sz="1600">
                <a:solidFill>
                  <a:schemeClr val="dk1"/>
                </a:solidFill>
              </a:rPr>
              <a:t>is the best position so far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A is encilring Coefficient </a:t>
            </a:r>
            <a:endParaRPr sz="1600">
              <a:solidFill>
                <a:schemeClr val="dk1"/>
              </a:solidFill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= 2a * r - a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With a is linearly </a:t>
            </a:r>
            <a:r>
              <a:rPr lang="en" sz="1600">
                <a:solidFill>
                  <a:schemeClr val="dk1"/>
                </a:solidFill>
              </a:rPr>
              <a:t>decrease</a:t>
            </a:r>
            <a:r>
              <a:rPr lang="en" sz="1600">
                <a:solidFill>
                  <a:schemeClr val="dk1"/>
                </a:solidFill>
              </a:rPr>
              <a:t> from 2 to 0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A &gt; 1: explore globally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A &lt; 1: </a:t>
            </a:r>
            <a:r>
              <a:rPr lang="en" sz="1600">
                <a:solidFill>
                  <a:schemeClr val="dk1"/>
                </a:solidFill>
              </a:rPr>
              <a:t>fine tuning</a:t>
            </a:r>
            <a:r>
              <a:rPr lang="en" sz="1600">
                <a:solidFill>
                  <a:schemeClr val="dk1"/>
                </a:solidFill>
              </a:rPr>
              <a:t> weight locally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=&gt;</a:t>
            </a:r>
            <a:r>
              <a:rPr b="1" lang="en" sz="1600">
                <a:solidFill>
                  <a:schemeClr val="dk1"/>
                </a:solidFill>
              </a:rPr>
              <a:t> </a:t>
            </a:r>
            <a:r>
              <a:rPr lang="en" sz="1600">
                <a:solidFill>
                  <a:schemeClr val="dk1"/>
                </a:solidFill>
              </a:rPr>
              <a:t>move straight toward the best solution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</a:endParaRPr>
          </a:p>
        </p:txBody>
      </p:sp>
      <p:sp>
        <p:nvSpPr>
          <p:cNvPr id="247" name="Google Shape;247;p28"/>
          <p:cNvSpPr txBox="1"/>
          <p:nvPr/>
        </p:nvSpPr>
        <p:spPr>
          <a:xfrm>
            <a:off x="4075075" y="903125"/>
            <a:ext cx="5068800" cy="16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</a:rPr>
              <a:t>Spiral Movement: </a:t>
            </a:r>
            <a:r>
              <a:rPr b="1" lang="en" sz="2000">
                <a:solidFill>
                  <a:schemeClr val="dk1"/>
                </a:solidFill>
              </a:rPr>
              <a:t>X</a:t>
            </a:r>
            <a:r>
              <a:rPr b="1" baseline="-25000" lang="en" sz="2000">
                <a:solidFill>
                  <a:schemeClr val="dk1"/>
                </a:solidFill>
              </a:rPr>
              <a:t>t+1</a:t>
            </a:r>
            <a:r>
              <a:rPr b="1" lang="en" sz="2000">
                <a:solidFill>
                  <a:schemeClr val="dk1"/>
                </a:solidFill>
              </a:rPr>
              <a:t> = </a:t>
            </a:r>
            <a:r>
              <a:rPr b="1" lang="en" sz="1900">
                <a:solidFill>
                  <a:schemeClr val="dk1"/>
                </a:solidFill>
              </a:rPr>
              <a:t>D’*e</a:t>
            </a:r>
            <a:r>
              <a:rPr b="1" baseline="30000" lang="en" sz="1900">
                <a:solidFill>
                  <a:schemeClr val="dk1"/>
                </a:solidFill>
              </a:rPr>
              <a:t>bl</a:t>
            </a:r>
            <a:r>
              <a:rPr b="1" lang="en" sz="1900">
                <a:solidFill>
                  <a:schemeClr val="dk1"/>
                </a:solidFill>
              </a:rPr>
              <a:t>cos(2πt)+x</a:t>
            </a:r>
            <a:r>
              <a:rPr b="1" baseline="-25000" lang="en" sz="1900">
                <a:solidFill>
                  <a:schemeClr val="dk1"/>
                </a:solidFill>
              </a:rPr>
              <a:t>t</a:t>
            </a:r>
            <a:r>
              <a:rPr b="1" lang="en" sz="1900">
                <a:solidFill>
                  <a:schemeClr val="dk1"/>
                </a:solidFill>
              </a:rPr>
              <a:t>*</a:t>
            </a:r>
            <a:endParaRPr b="1" sz="19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X</a:t>
            </a:r>
            <a:r>
              <a:rPr baseline="-25000" lang="en" sz="1600">
                <a:solidFill>
                  <a:schemeClr val="dk1"/>
                </a:solidFill>
              </a:rPr>
              <a:t>t+1</a:t>
            </a:r>
            <a:r>
              <a:rPr lang="en" sz="1600">
                <a:solidFill>
                  <a:schemeClr val="dk1"/>
                </a:solidFill>
              </a:rPr>
              <a:t> is the next position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D’ is distance between X</a:t>
            </a:r>
            <a:r>
              <a:rPr baseline="-25000" lang="en" sz="1600">
                <a:solidFill>
                  <a:schemeClr val="dk1"/>
                </a:solidFill>
              </a:rPr>
              <a:t>t</a:t>
            </a:r>
            <a:r>
              <a:rPr lang="en" sz="1600">
                <a:solidFill>
                  <a:schemeClr val="dk1"/>
                </a:solidFill>
              </a:rPr>
              <a:t> and best solution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b="1" lang="en" sz="1600">
                <a:solidFill>
                  <a:schemeClr val="dk1"/>
                </a:solidFill>
              </a:rPr>
              <a:t>e</a:t>
            </a:r>
            <a:r>
              <a:rPr b="1" baseline="30000" lang="en" sz="1600">
                <a:solidFill>
                  <a:schemeClr val="dk1"/>
                </a:solidFill>
              </a:rPr>
              <a:t>bl </a:t>
            </a:r>
            <a:r>
              <a:rPr lang="en" sz="1600">
                <a:solidFill>
                  <a:schemeClr val="dk1"/>
                </a:solidFill>
              </a:rPr>
              <a:t>is exponential decay term(b=1)(l ∊ [-1,1])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=&gt; move around the best solution in a spiral</a:t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248" name="Google Shape;24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2575" y="3599675"/>
            <a:ext cx="5004625" cy="102815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8"/>
          <p:cNvSpPr txBox="1"/>
          <p:nvPr/>
        </p:nvSpPr>
        <p:spPr>
          <a:xfrm>
            <a:off x="2188675" y="4404354"/>
            <a:ext cx="50046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(With P and r is random value from 0 to 1)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50" name="Google Shape;250;p28"/>
          <p:cNvSpPr txBox="1"/>
          <p:nvPr/>
        </p:nvSpPr>
        <p:spPr>
          <a:xfrm>
            <a:off x="2259700" y="4627825"/>
            <a:ext cx="3352200" cy="63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X=[w</a:t>
            </a:r>
            <a:r>
              <a:rPr baseline="-25000" lang="en" sz="1800">
                <a:solidFill>
                  <a:srgbClr val="FF0000"/>
                </a:solidFill>
              </a:rPr>
              <a:t>1</a:t>
            </a:r>
            <a:r>
              <a:rPr lang="en" sz="1800">
                <a:solidFill>
                  <a:srgbClr val="FF0000"/>
                </a:solidFill>
              </a:rPr>
              <a:t>​,w</a:t>
            </a:r>
            <a:r>
              <a:rPr baseline="-25000" lang="en" sz="1800">
                <a:solidFill>
                  <a:srgbClr val="FF0000"/>
                </a:solidFill>
              </a:rPr>
              <a:t>2​</a:t>
            </a:r>
            <a:r>
              <a:rPr lang="en" sz="1800">
                <a:solidFill>
                  <a:srgbClr val="FF0000"/>
                </a:solidFill>
              </a:rPr>
              <a:t>,...,w</a:t>
            </a:r>
            <a:r>
              <a:rPr baseline="-25000" lang="en" sz="1800">
                <a:solidFill>
                  <a:srgbClr val="FF0000"/>
                </a:solidFill>
              </a:rPr>
              <a:t>100</a:t>
            </a:r>
            <a:r>
              <a:rPr lang="en" sz="1800">
                <a:solidFill>
                  <a:srgbClr val="FF0000"/>
                </a:solidFill>
              </a:rPr>
              <a:t>​,b</a:t>
            </a:r>
            <a:r>
              <a:rPr baseline="-25000" lang="en" sz="1800">
                <a:solidFill>
                  <a:srgbClr val="FF0000"/>
                </a:solidFill>
              </a:rPr>
              <a:t>1</a:t>
            </a:r>
            <a:r>
              <a:rPr lang="en" sz="1800">
                <a:solidFill>
                  <a:srgbClr val="FF0000"/>
                </a:solidFill>
              </a:rPr>
              <a:t>​,...,b</a:t>
            </a:r>
            <a:r>
              <a:rPr baseline="-25000" lang="en" sz="1800">
                <a:solidFill>
                  <a:srgbClr val="FF0000"/>
                </a:solidFill>
              </a:rPr>
              <a:t>20​</a:t>
            </a:r>
            <a:r>
              <a:rPr lang="en" sz="1800">
                <a:solidFill>
                  <a:srgbClr val="FF0000"/>
                </a:solidFill>
              </a:rPr>
              <a:t>]</a:t>
            </a:r>
            <a:endParaRPr sz="1800">
              <a:solidFill>
                <a:srgbClr val="FF0000"/>
              </a:solidFill>
            </a:endParaRPr>
          </a:p>
        </p:txBody>
      </p:sp>
      <p:pic>
        <p:nvPicPr>
          <p:cNvPr id="251" name="Google Shape;25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48275" y="2451599"/>
            <a:ext cx="2507425" cy="20823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eautify this slide" id="252" name="Google Shape;252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0557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9"/>
          <p:cNvSpPr txBox="1"/>
          <p:nvPr>
            <p:ph type="title"/>
          </p:nvPr>
        </p:nvSpPr>
        <p:spPr>
          <a:xfrm>
            <a:off x="311700" y="192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6870" lvl="0" marL="457200" rtl="0" algn="ctr">
              <a:spcBef>
                <a:spcPts val="0"/>
              </a:spcBef>
              <a:spcAft>
                <a:spcPts val="0"/>
              </a:spcAft>
              <a:buSzPts val="2020"/>
              <a:buAutoNum type="arabicPeriod" startAt="7"/>
            </a:pPr>
            <a:r>
              <a:rPr b="1" lang="en" sz="2020"/>
              <a:t>issues and Limitations in Mapping for Cancer Prediction</a:t>
            </a:r>
            <a:endParaRPr b="1" sz="2200">
              <a:solidFill>
                <a:srgbClr val="002060"/>
              </a:solidFill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2200">
              <a:solidFill>
                <a:srgbClr val="00206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2020"/>
          </a:p>
        </p:txBody>
      </p:sp>
      <p:cxnSp>
        <p:nvCxnSpPr>
          <p:cNvPr id="258" name="Google Shape;258;p29"/>
          <p:cNvCxnSpPr/>
          <p:nvPr/>
        </p:nvCxnSpPr>
        <p:spPr>
          <a:xfrm>
            <a:off x="311700" y="681944"/>
            <a:ext cx="8520600" cy="0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9" name="Google Shape;259;p29"/>
          <p:cNvSpPr txBox="1"/>
          <p:nvPr/>
        </p:nvSpPr>
        <p:spPr>
          <a:xfrm>
            <a:off x="342975" y="998100"/>
            <a:ext cx="7898400" cy="37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Albeit its effectiveness, there are many issues should be considered:</a:t>
            </a:r>
            <a:endParaRPr b="1"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b="1" lang="en" sz="1800">
                <a:solidFill>
                  <a:schemeClr val="dk1"/>
                </a:solidFill>
              </a:rPr>
              <a:t>Computational Complexity:</a:t>
            </a:r>
            <a:r>
              <a:rPr lang="en" sz="1800">
                <a:solidFill>
                  <a:schemeClr val="dk1"/>
                </a:solidFill>
              </a:rPr>
              <a:t> The algorithm requires multiple iterations and evaluation of many whale agents, each representing a full set of neural network weights and biases. Training the network repeatedly to compute fitness (MSE) increases computational cost.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b="1" lang="en" sz="1800">
                <a:solidFill>
                  <a:schemeClr val="dk1"/>
                </a:solidFill>
              </a:rPr>
              <a:t>Sensitive with parameter:</a:t>
            </a:r>
            <a:r>
              <a:rPr lang="en" sz="1800">
                <a:solidFill>
                  <a:schemeClr val="dk1"/>
                </a:solidFill>
              </a:rPr>
              <a:t> require initial theory and many times of experiment.</a:t>
            </a:r>
            <a:endParaRPr sz="18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b="1" lang="en" sz="1800">
                <a:solidFill>
                  <a:schemeClr val="dk1"/>
                </a:solidFill>
              </a:rPr>
              <a:t>Trade-off between Diversification and Intensification:</a:t>
            </a:r>
            <a:endParaRPr b="1"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Too much Exploration: slower convergence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Too much Exploitation: Risk of get stuck in local optima</a:t>
            </a:r>
            <a:endParaRPr sz="18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 startAt="4"/>
            </a:pPr>
            <a:r>
              <a:rPr b="1" lang="en" sz="1800">
                <a:solidFill>
                  <a:schemeClr val="dk1"/>
                </a:solidFill>
              </a:rPr>
              <a:t>Risk of Overfitting:</a:t>
            </a:r>
            <a:r>
              <a:rPr lang="en" sz="1800">
                <a:solidFill>
                  <a:schemeClr val="dk1"/>
                </a:solidFill>
              </a:rPr>
              <a:t> Using too many features in training may cause the weight of CNN-model only adapt to training data.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</a:endParaRPr>
          </a:p>
        </p:txBody>
      </p:sp>
      <p:pic>
        <p:nvPicPr>
          <p:cNvPr id="260" name="Google Shape;260;p29"/>
          <p:cNvPicPr preferRelativeResize="0"/>
          <p:nvPr/>
        </p:nvPicPr>
        <p:blipFill rotWithShape="1">
          <a:blip r:embed="rId3">
            <a:alphaModFix/>
          </a:blip>
          <a:srcRect b="139" l="0" r="0" t="129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0"/>
          <p:cNvSpPr/>
          <p:nvPr/>
        </p:nvSpPr>
        <p:spPr>
          <a:xfrm flipH="1">
            <a:off x="5790681" y="1140879"/>
            <a:ext cx="3990948" cy="4095189"/>
          </a:xfrm>
          <a:custGeom>
            <a:rect b="b" l="l" r="r" t="t"/>
            <a:pathLst>
              <a:path extrusionOk="0" h="8190377" w="7981895">
                <a:moveTo>
                  <a:pt x="7981895" y="0"/>
                </a:moveTo>
                <a:lnTo>
                  <a:pt x="0" y="0"/>
                </a:lnTo>
                <a:lnTo>
                  <a:pt x="0" y="8190377"/>
                </a:lnTo>
                <a:lnTo>
                  <a:pt x="7981895" y="8190377"/>
                </a:lnTo>
                <a:lnTo>
                  <a:pt x="7981895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6" name="Google Shape;266;p30"/>
          <p:cNvSpPr/>
          <p:nvPr/>
        </p:nvSpPr>
        <p:spPr>
          <a:xfrm>
            <a:off x="0" y="4133850"/>
            <a:ext cx="2913190" cy="1705540"/>
          </a:xfrm>
          <a:custGeom>
            <a:rect b="b" l="l" r="r" t="t"/>
            <a:pathLst>
              <a:path extrusionOk="0" h="3411081" w="5826380">
                <a:moveTo>
                  <a:pt x="0" y="0"/>
                </a:moveTo>
                <a:lnTo>
                  <a:pt x="5826380" y="0"/>
                </a:lnTo>
                <a:lnTo>
                  <a:pt x="5826380" y="3411080"/>
                </a:lnTo>
                <a:lnTo>
                  <a:pt x="0" y="34110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7" name="Google Shape;267;p30"/>
          <p:cNvSpPr txBox="1"/>
          <p:nvPr/>
        </p:nvSpPr>
        <p:spPr>
          <a:xfrm>
            <a:off x="1325496" y="1446715"/>
            <a:ext cx="63546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</a:rPr>
              <a:t>Application 2 - Representation-Level Optimizing in Brain Tumor Classification</a:t>
            </a:r>
            <a:endParaRPr b="1" sz="3000">
              <a:solidFill>
                <a:srgbClr val="002060"/>
              </a:solidFill>
            </a:endParaRPr>
          </a:p>
        </p:txBody>
      </p:sp>
      <p:pic>
        <p:nvPicPr>
          <p:cNvPr descr="Beautify this slide" id="268" name="Google Shape;268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311214" cy="518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1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60"/>
              <a:buFont typeface="Calibri"/>
              <a:buNone/>
            </a:pPr>
            <a:r>
              <a:rPr b="1" lang="en" sz="256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Application 2 – Firefly Segmentation: Problem Specification</a:t>
            </a:r>
            <a:endParaRPr b="1" sz="1120"/>
          </a:p>
        </p:txBody>
      </p:sp>
      <p:sp>
        <p:nvSpPr>
          <p:cNvPr id="274" name="Google Shape;274;p31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-31242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Objective: Improve brain tumor segmentation before classification.</a:t>
            </a:r>
            <a:endParaRPr/>
          </a:p>
          <a:p>
            <a:pPr indent="-259080" lvl="1" marL="74295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Pipeline: MRI Slice → Preprocessing → Firefly Optimization → ROI Extraction → Parallel CNN.</a:t>
            </a:r>
            <a:endParaRPr/>
          </a:p>
          <a:p>
            <a:pPr indent="-259080" lvl="1" marL="74295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Each firefly encodes segmentation thresholds.</a:t>
            </a:r>
            <a:endParaRPr/>
          </a:p>
          <a:p>
            <a:pPr indent="-259080" lvl="1" marL="74295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Optimization targets segmentation quality.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59080" lvl="1" marL="74295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ct val="100000"/>
              <a:buFont typeface="Calibri"/>
              <a:buChar char="○"/>
            </a:pP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Segmentation quality directly impacts downstream CNN classification accuracy.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5" name="Google Shape;275;p31"/>
          <p:cNvPicPr preferRelativeResize="0"/>
          <p:nvPr/>
        </p:nvPicPr>
        <p:blipFill rotWithShape="1">
          <a:blip r:embed="rId3">
            <a:alphaModFix/>
          </a:blip>
          <a:srcRect b="0" l="386" r="386" t="0"/>
          <a:stretch/>
        </p:blipFill>
        <p:spPr>
          <a:xfrm>
            <a:off x="0" y="-2087"/>
            <a:ext cx="9144000" cy="51476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2"/>
          <p:cNvSpPr txBox="1"/>
          <p:nvPr>
            <p:ph type="title"/>
          </p:nvPr>
        </p:nvSpPr>
        <p:spPr>
          <a:xfrm>
            <a:off x="457200" y="154484"/>
            <a:ext cx="822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Application 2 – Firefly Segmentation: Fitness Mapping</a:t>
            </a:r>
            <a:endParaRPr/>
          </a:p>
        </p:txBody>
      </p:sp>
      <p:sp>
        <p:nvSpPr>
          <p:cNvPr id="281" name="Google Shape;281;p32"/>
          <p:cNvSpPr txBox="1"/>
          <p:nvPr>
            <p:ph idx="1" type="body"/>
          </p:nvPr>
        </p:nvSpPr>
        <p:spPr>
          <a:xfrm>
            <a:off x="457200" y="900113"/>
            <a:ext cx="8229600" cy="25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-29718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Fitness(Y) = (D_w + E_y) / (α + D_b).</a:t>
            </a:r>
            <a:endParaRPr/>
          </a:p>
          <a:p>
            <a:pPr indent="-245744" lvl="1" marL="74295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D_w → Intra-cluster distance (region uniformity).</a:t>
            </a:r>
            <a:endParaRPr/>
          </a:p>
          <a:p>
            <a:pPr indent="-245744" lvl="1" marL="74295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D_b → Inter-cluster distance (tumor vs healthy separation).</a:t>
            </a:r>
            <a:endParaRPr/>
          </a:p>
          <a:p>
            <a:pPr indent="-245744" lvl="1" marL="74295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E_y → Entropy (randomness within region).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45744" lvl="1" marL="74295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ct val="100000"/>
              <a:buFont typeface="Calibri"/>
              <a:buChar char="○"/>
            </a:pP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Optimization goal: Maximize inter-cluster separation while minimizing intra-cluster variance and entropy.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2" name="Google Shape;282;p32" title="Screenshot 2026-02-23 at 8.21.41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4000" y="568951"/>
            <a:ext cx="7790299" cy="4254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2"/>
          <p:cNvPicPr preferRelativeResize="0"/>
          <p:nvPr/>
        </p:nvPicPr>
        <p:blipFill rotWithShape="1">
          <a:blip r:embed="rId4">
            <a:alphaModFix/>
          </a:blip>
          <a:srcRect b="0" l="386" r="386" t="0"/>
          <a:stretch/>
        </p:blipFill>
        <p:spPr>
          <a:xfrm>
            <a:off x="0" y="-2087"/>
            <a:ext cx="9144000" cy="51476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>
            <p:ph type="title"/>
          </p:nvPr>
        </p:nvSpPr>
        <p:spPr>
          <a:xfrm>
            <a:off x="311700" y="192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-388620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b="1" lang="en"/>
              <a:t>Application Areas Studied</a:t>
            </a:r>
            <a:endParaRPr b="1"/>
          </a:p>
        </p:txBody>
      </p:sp>
      <p:cxnSp>
        <p:nvCxnSpPr>
          <p:cNvPr id="72" name="Google Shape;72;p15"/>
          <p:cNvCxnSpPr/>
          <p:nvPr/>
        </p:nvCxnSpPr>
        <p:spPr>
          <a:xfrm>
            <a:off x="311700" y="681944"/>
            <a:ext cx="8520600" cy="0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3" name="Google Shape;73;p15"/>
          <p:cNvSpPr txBox="1"/>
          <p:nvPr/>
        </p:nvSpPr>
        <p:spPr>
          <a:xfrm>
            <a:off x="424400" y="1160950"/>
            <a:ext cx="8319300" cy="26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papers can be categorized as Optimizing Training &amp; Optimizing Representation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b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Application 1: Cancer Detection via Optimized Neural Network Training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8450" lvl="1" marL="9144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</a:pP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Paper 1: Lung Cancer Prediction using Bat-Optimized CNN (Learning Rate Optimization)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8450" lvl="1" marL="9144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</a:pP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Paper 2: Breast Cancer Detection using Whale-Optimized MLP (Weight Vector Optimization)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9559" lvl="0" marL="4572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32"/>
              <a:buAutoNum type="arabicPeriod"/>
            </a:pPr>
            <a:r>
              <a:rPr b="1" lang="en" sz="143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Application 2: Brain Tumor Classification via Optimized Representation</a:t>
            </a:r>
            <a:endParaRPr b="1" sz="18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8450" lvl="1" marL="9144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</a:pP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Paper 3: Firefly-Optimized Segmentation with Parallel CNN (Threshold Optimization)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8450" lvl="1" marL="9144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</a:pP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Paper 4: Bat + Extreme Learning Machine + Transfer Learning (Feature Subset Optimization)</a:t>
            </a:r>
            <a:endParaRPr sz="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Beautify this slide" id="74" name="Google Shape;7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3"/>
          <p:cNvSpPr txBox="1"/>
          <p:nvPr>
            <p:ph type="title"/>
          </p:nvPr>
        </p:nvSpPr>
        <p:spPr>
          <a:xfrm>
            <a:off x="457200" y="154484"/>
            <a:ext cx="822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" sz="4400">
                <a:latin typeface="Calibri"/>
                <a:ea typeface="Calibri"/>
                <a:cs typeface="Calibri"/>
                <a:sym typeface="Calibri"/>
              </a:rPr>
              <a:t>Application 2 - How Firefly Optimization Performs Tumor Segmentation</a:t>
            </a:r>
            <a:endParaRPr/>
          </a:p>
        </p:txBody>
      </p:sp>
      <p:sp>
        <p:nvSpPr>
          <p:cNvPr id="289" name="Google Shape;289;p33"/>
          <p:cNvSpPr txBox="1"/>
          <p:nvPr>
            <p:ph idx="1" type="body"/>
          </p:nvPr>
        </p:nvSpPr>
        <p:spPr>
          <a:xfrm>
            <a:off x="457200" y="900113"/>
            <a:ext cx="8229600" cy="25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/>
          </a:bodyPr>
          <a:lstStyle/>
          <a:p>
            <a:pPr indent="-279400" lvl="0" marL="342900" rtl="0" algn="l">
              <a:spcBef>
                <a:spcPts val="1800"/>
              </a:spcBef>
              <a:spcAft>
                <a:spcPts val="0"/>
              </a:spcAft>
              <a:buSzPct val="188235"/>
              <a:buChar char="●"/>
            </a:pPr>
            <a:r>
              <a:rPr b="1" lang="en" sz="1700">
                <a:solidFill>
                  <a:schemeClr val="dk1"/>
                </a:solidFill>
              </a:rPr>
              <a:t> Candidate Representation</a:t>
            </a:r>
            <a:endParaRPr b="1" sz="1700">
              <a:solidFill>
                <a:schemeClr val="dk1"/>
              </a:solidFill>
            </a:endParaRPr>
          </a:p>
          <a:p>
            <a:pPr indent="-279400" lvl="0" marL="342900" rtl="0" algn="l">
              <a:spcBef>
                <a:spcPts val="0"/>
              </a:spcBef>
              <a:spcAft>
                <a:spcPts val="0"/>
              </a:spcAft>
              <a:buSzPct val="290909"/>
              <a:buChar char="●"/>
            </a:pPr>
            <a:r>
              <a:rPr lang="en" sz="1100">
                <a:solidFill>
                  <a:schemeClr val="dk1"/>
                </a:solidFill>
              </a:rPr>
              <a:t>• Each firefly = threshold vector S=[t1,…,tK]S = [t_1, …, t_K]S=[t1​,…,tK​]</a:t>
            </a:r>
            <a:br>
              <a:rPr lang="en" sz="1100">
                <a:solidFill>
                  <a:schemeClr val="dk1"/>
                </a:solidFill>
              </a:rPr>
            </a:br>
            <a:r>
              <a:rPr lang="en" sz="1100">
                <a:solidFill>
                  <a:schemeClr val="dk1"/>
                </a:solidFill>
              </a:rPr>
              <a:t> • Thresholds partition MRI intensities into tissue regions</a:t>
            </a:r>
            <a:br>
              <a:rPr lang="en" sz="1100">
                <a:solidFill>
                  <a:schemeClr val="dk1"/>
                </a:solidFill>
              </a:rPr>
            </a:br>
            <a:r>
              <a:rPr lang="en" sz="1100">
                <a:solidFill>
                  <a:schemeClr val="dk1"/>
                </a:solidFill>
              </a:rPr>
              <a:t> • Operates </a:t>
            </a:r>
            <a:r>
              <a:rPr b="1" lang="en" sz="1100">
                <a:solidFill>
                  <a:schemeClr val="dk1"/>
                </a:solidFill>
              </a:rPr>
              <a:t>before CNN classification</a:t>
            </a:r>
            <a:endParaRPr b="1" sz="1100">
              <a:solidFill>
                <a:schemeClr val="dk1"/>
              </a:solidFill>
            </a:endParaRPr>
          </a:p>
          <a:p>
            <a:pPr indent="-279400" lvl="0" marL="342900" rtl="0" algn="l">
              <a:spcBef>
                <a:spcPts val="0"/>
              </a:spcBef>
              <a:spcAft>
                <a:spcPts val="0"/>
              </a:spcAft>
              <a:buSzPct val="290909"/>
              <a:buChar char="●"/>
            </a:pPr>
            <a:r>
              <a:t/>
            </a:r>
            <a:endParaRPr b="1" sz="1100">
              <a:solidFill>
                <a:schemeClr val="dk1"/>
              </a:solidFill>
            </a:endParaRPr>
          </a:p>
          <a:p>
            <a:pPr indent="-279400" lvl="0" marL="342900" rtl="0" algn="l">
              <a:spcBef>
                <a:spcPts val="0"/>
              </a:spcBef>
              <a:spcAft>
                <a:spcPts val="0"/>
              </a:spcAft>
              <a:buSzPct val="188235"/>
              <a:buChar char="●"/>
            </a:pPr>
            <a:r>
              <a:rPr b="1" lang="en" sz="1700">
                <a:solidFill>
                  <a:schemeClr val="dk1"/>
                </a:solidFill>
              </a:rPr>
              <a:t>Segmentation Fitness (Explicit in Paper)</a:t>
            </a:r>
            <a:endParaRPr b="1" sz="1700">
              <a:solidFill>
                <a:schemeClr val="dk1"/>
              </a:solidFill>
            </a:endParaRPr>
          </a:p>
          <a:p>
            <a:pPr indent="-279400" lvl="0" marL="342900" rtl="0" algn="l">
              <a:spcBef>
                <a:spcPts val="0"/>
              </a:spcBef>
              <a:spcAft>
                <a:spcPts val="0"/>
              </a:spcAft>
              <a:buSzPct val="290909"/>
              <a:buChar char="●"/>
            </a:pPr>
            <a:r>
              <a:rPr lang="en" sz="1100">
                <a:solidFill>
                  <a:schemeClr val="dk1"/>
                </a:solidFill>
              </a:rPr>
              <a:t>Fitness(Y)=Dw+Eyα+DbFitness(Y) = \frac{D_w + E_y}{\alpha + D_b}Fitness(Y)=α+Db​Dw​+Ey​​</a:t>
            </a:r>
            <a:endParaRPr sz="1100">
              <a:solidFill>
                <a:schemeClr val="dk1"/>
              </a:solidFill>
            </a:endParaRPr>
          </a:p>
          <a:p>
            <a:pPr indent="-279400" lvl="0" marL="342900" rtl="0" algn="l">
              <a:spcBef>
                <a:spcPts val="0"/>
              </a:spcBef>
              <a:spcAft>
                <a:spcPts val="0"/>
              </a:spcAft>
              <a:buSzPct val="290909"/>
              <a:buChar char="●"/>
            </a:pPr>
            <a:r>
              <a:rPr lang="en" sz="1100">
                <a:solidFill>
                  <a:schemeClr val="dk1"/>
                </a:solidFill>
              </a:rPr>
              <a:t>• DwD_wDw​: intra-cluster distance (tumor compactness)</a:t>
            </a:r>
            <a:br>
              <a:rPr lang="en" sz="1100">
                <a:solidFill>
                  <a:schemeClr val="dk1"/>
                </a:solidFill>
              </a:rPr>
            </a:br>
            <a:r>
              <a:rPr lang="en" sz="1100">
                <a:solidFill>
                  <a:schemeClr val="dk1"/>
                </a:solidFill>
              </a:rPr>
              <a:t> • DbD_bDb​: inter-cluster distance (tumor separation)</a:t>
            </a:r>
            <a:br>
              <a:rPr lang="en" sz="1100">
                <a:solidFill>
                  <a:schemeClr val="dk1"/>
                </a:solidFill>
              </a:rPr>
            </a:br>
            <a:r>
              <a:rPr lang="en" sz="1100">
                <a:solidFill>
                  <a:schemeClr val="dk1"/>
                </a:solidFill>
              </a:rPr>
              <a:t> • EyE_yEy​: entropy (region randomness)</a:t>
            </a:r>
            <a:endParaRPr sz="1100">
              <a:solidFill>
                <a:schemeClr val="dk1"/>
              </a:solidFill>
            </a:endParaRPr>
          </a:p>
          <a:p>
            <a:pPr indent="-279400" lvl="0" marL="342900" rtl="0" algn="l">
              <a:spcBef>
                <a:spcPts val="0"/>
              </a:spcBef>
              <a:spcAft>
                <a:spcPts val="0"/>
              </a:spcAft>
              <a:buSzPct val="290909"/>
              <a:buChar char="●"/>
            </a:pPr>
            <a:r>
              <a:rPr lang="en" sz="1100">
                <a:solidFill>
                  <a:schemeClr val="dk1"/>
                </a:solidFill>
              </a:rPr>
              <a:t>Goal → Maximize separation, minimize variance &amp; entropy</a:t>
            </a:r>
            <a:endParaRPr sz="1100">
              <a:solidFill>
                <a:schemeClr val="dk1"/>
              </a:solidFill>
            </a:endParaRPr>
          </a:p>
          <a:p>
            <a:pPr indent="-279400" lvl="0" marL="342900" rtl="0" algn="l">
              <a:spcBef>
                <a:spcPts val="0"/>
              </a:spcBef>
              <a:spcAft>
                <a:spcPts val="0"/>
              </a:spcAft>
              <a:buSzPct val="290909"/>
              <a:buChar char="●"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-279400" lvl="0" marL="342900" rtl="0" algn="l">
              <a:spcBef>
                <a:spcPts val="0"/>
              </a:spcBef>
              <a:spcAft>
                <a:spcPts val="0"/>
              </a:spcAft>
              <a:buSzPct val="188235"/>
              <a:buChar char="●"/>
            </a:pPr>
            <a:r>
              <a:rPr b="1" lang="en" sz="1700">
                <a:solidFill>
                  <a:schemeClr val="dk1"/>
                </a:solidFill>
              </a:rPr>
              <a:t> Firefly Movement (Biology → Algorithm)</a:t>
            </a:r>
            <a:endParaRPr b="1" sz="1700">
              <a:solidFill>
                <a:schemeClr val="dk1"/>
              </a:solidFill>
            </a:endParaRPr>
          </a:p>
          <a:p>
            <a:pPr indent="-279400" lvl="0" marL="342900" rtl="0" algn="l">
              <a:spcBef>
                <a:spcPts val="0"/>
              </a:spcBef>
              <a:spcAft>
                <a:spcPts val="0"/>
              </a:spcAft>
              <a:buSzPct val="290909"/>
              <a:buChar char="●"/>
            </a:pPr>
            <a:r>
              <a:rPr lang="en" sz="1100">
                <a:solidFill>
                  <a:schemeClr val="dk1"/>
                </a:solidFill>
              </a:rPr>
              <a:t>• Brightness ∝ segmentation quality</a:t>
            </a:r>
            <a:br>
              <a:rPr lang="en" sz="1100">
                <a:solidFill>
                  <a:schemeClr val="dk1"/>
                </a:solidFill>
              </a:rPr>
            </a:br>
            <a:r>
              <a:rPr lang="en" sz="1100">
                <a:solidFill>
                  <a:schemeClr val="dk1"/>
                </a:solidFill>
              </a:rPr>
              <a:t> • Fireflies move toward brighter solutions</a:t>
            </a:r>
            <a:br>
              <a:rPr lang="en" sz="1100">
                <a:solidFill>
                  <a:schemeClr val="dk1"/>
                </a:solidFill>
              </a:rPr>
            </a:br>
            <a:r>
              <a:rPr lang="en" sz="1100">
                <a:solidFill>
                  <a:schemeClr val="dk1"/>
                </a:solidFill>
              </a:rPr>
              <a:t> • Attractiveness (β) &amp; absorption (γ) control search radius</a:t>
            </a:r>
            <a:br>
              <a:rPr lang="en" sz="1100">
                <a:solidFill>
                  <a:schemeClr val="dk1"/>
                </a:solidFill>
              </a:rPr>
            </a:br>
            <a:r>
              <a:rPr lang="en" sz="1100">
                <a:solidFill>
                  <a:schemeClr val="dk1"/>
                </a:solidFill>
              </a:rPr>
              <a:t> • Distance rrr measures difference between threshold vectors</a:t>
            </a:r>
            <a:br>
              <a:rPr lang="en" sz="1100">
                <a:solidFill>
                  <a:schemeClr val="dk1"/>
                </a:solidFill>
              </a:rPr>
            </a:br>
            <a:r>
              <a:rPr lang="en" sz="1100">
                <a:solidFill>
                  <a:schemeClr val="dk1"/>
                </a:solidFill>
              </a:rPr>
              <a:t> </a:t>
            </a:r>
            <a:r>
              <a:rPr i="1" lang="en" sz="1100">
                <a:solidFill>
                  <a:schemeClr val="dk1"/>
                </a:solidFill>
              </a:rPr>
              <a:t>(movement equation assumed from canonical Firefly model)</a:t>
            </a:r>
            <a:endParaRPr i="1" sz="1100">
              <a:solidFill>
                <a:schemeClr val="dk1"/>
              </a:solidFill>
            </a:endParaRPr>
          </a:p>
          <a:p>
            <a:pPr indent="-279400" lvl="0" marL="342900" rtl="0" algn="l">
              <a:spcBef>
                <a:spcPts val="0"/>
              </a:spcBef>
              <a:spcAft>
                <a:spcPts val="0"/>
              </a:spcAft>
              <a:buSzPct val="290909"/>
              <a:buChar char="●"/>
            </a:pPr>
            <a:r>
              <a:t/>
            </a:r>
            <a:endParaRPr i="1" sz="1100">
              <a:solidFill>
                <a:schemeClr val="dk1"/>
              </a:solidFill>
            </a:endParaRPr>
          </a:p>
          <a:p>
            <a:pPr indent="-279400" lvl="0" marL="342900" rtl="0" algn="l">
              <a:spcBef>
                <a:spcPts val="0"/>
              </a:spcBef>
              <a:spcAft>
                <a:spcPts val="0"/>
              </a:spcAft>
              <a:buSzPct val="188235"/>
              <a:buChar char="●"/>
            </a:pPr>
            <a:r>
              <a:rPr b="1" lang="en" sz="1700">
                <a:solidFill>
                  <a:schemeClr val="dk1"/>
                </a:solidFill>
              </a:rPr>
              <a:t>System-Level Insight</a:t>
            </a:r>
            <a:endParaRPr b="1" sz="1700">
              <a:solidFill>
                <a:schemeClr val="dk1"/>
              </a:solidFill>
            </a:endParaRPr>
          </a:p>
          <a:p>
            <a:pPr indent="-279400" lvl="0" marL="342900" rtl="0" algn="l">
              <a:spcBef>
                <a:spcPts val="0"/>
              </a:spcBef>
              <a:spcAft>
                <a:spcPts val="0"/>
              </a:spcAft>
              <a:buSzPct val="290909"/>
              <a:buChar char="●"/>
            </a:pPr>
            <a:r>
              <a:rPr lang="en" sz="1100">
                <a:solidFill>
                  <a:schemeClr val="dk1"/>
                </a:solidFill>
              </a:rPr>
              <a:t>Metaheuristic optimizes </a:t>
            </a:r>
            <a:r>
              <a:rPr b="1" lang="en" sz="1100">
                <a:solidFill>
                  <a:schemeClr val="dk1"/>
                </a:solidFill>
              </a:rPr>
              <a:t>representation</a:t>
            </a:r>
            <a:r>
              <a:rPr lang="en" sz="1100">
                <a:solidFill>
                  <a:schemeClr val="dk1"/>
                </a:solidFill>
              </a:rPr>
              <a:t>, not network weights.</a:t>
            </a:r>
            <a:br>
              <a:rPr lang="en" sz="1100">
                <a:solidFill>
                  <a:schemeClr val="dk1"/>
                </a:solidFill>
              </a:rPr>
            </a:br>
            <a:r>
              <a:rPr lang="en" sz="1100">
                <a:solidFill>
                  <a:schemeClr val="dk1"/>
                </a:solidFill>
              </a:rPr>
              <a:t> Better segmentation → cleaner ROI → improved classification.</a:t>
            </a:r>
            <a:endParaRPr sz="1100">
              <a:solidFill>
                <a:schemeClr val="dk1"/>
              </a:solidFill>
            </a:endParaRPr>
          </a:p>
          <a:p>
            <a:pPr indent="-1905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0" name="Google Shape;290;p33" title="Screenshot 2026-02-23 at 8.37.14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8264" y="2014725"/>
            <a:ext cx="5380372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3" title="Screenshot 2026-02-23 at 8.35.44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30400" y="2474700"/>
            <a:ext cx="5200650" cy="234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3" title="Screenshot 2026-02-23 at 8.35.59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89700" y="3085800"/>
            <a:ext cx="4533900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3" title="Screenshot 2026-02-23 at 8.35.34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86550" y="2224525"/>
            <a:ext cx="5200650" cy="169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3" title="ffo attraction &amp; light intensity.gif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74700" y="1793525"/>
            <a:ext cx="6096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3" title="Screenshot 2026-02-23 at 8.21.41 PM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285725" y="2318680"/>
            <a:ext cx="5032875" cy="27486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eautify this slide" id="296" name="Google Shape;296;p3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4"/>
          <p:cNvSpPr txBox="1"/>
          <p:nvPr>
            <p:ph type="title"/>
          </p:nvPr>
        </p:nvSpPr>
        <p:spPr>
          <a:xfrm>
            <a:off x="457200" y="154484"/>
            <a:ext cx="822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Application 2 – Firefly Segmentation: Interpretation</a:t>
            </a:r>
            <a:endParaRPr/>
          </a:p>
        </p:txBody>
      </p:sp>
      <p:sp>
        <p:nvSpPr>
          <p:cNvPr id="302" name="Google Shape;302;p34"/>
          <p:cNvSpPr txBox="1"/>
          <p:nvPr>
            <p:ph idx="1" type="body"/>
          </p:nvPr>
        </p:nvSpPr>
        <p:spPr>
          <a:xfrm>
            <a:off x="457200" y="900113"/>
            <a:ext cx="8229600" cy="25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/>
          </a:bodyPr>
          <a:lstStyle/>
          <a:p>
            <a:pPr indent="-29718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Lower D_w → More homogeneous tumor region.</a:t>
            </a:r>
            <a:endParaRPr/>
          </a:p>
          <a:p>
            <a:pPr indent="-245744" lvl="1" marL="74295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Higher D_b → Clearer separation between tissues.</a:t>
            </a:r>
            <a:endParaRPr/>
          </a:p>
          <a:p>
            <a:pPr indent="-245744" lvl="1" marL="74295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Lower entropy → Structured segmentation.</a:t>
            </a:r>
            <a:endParaRPr/>
          </a:p>
          <a:p>
            <a:pPr indent="-245744" lvl="1" marL="74295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Firefly balances global and local search to optimize thresholds.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45744" lvl="1" marL="74295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ct val="100000"/>
              <a:buFont typeface="Calibri"/>
              <a:buChar char="○"/>
            </a:pP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Segmentation errors propagate to classification errors.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3" name="Google Shape;303;p34" title="ffo attraction &amp; light intensity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0650" y="3334200"/>
            <a:ext cx="3019875" cy="169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34" title="Screenshot 2026-02-23 at 8.37.14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2914" y="1133825"/>
            <a:ext cx="5380372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34"/>
          <p:cNvPicPr preferRelativeResize="0"/>
          <p:nvPr/>
        </p:nvPicPr>
        <p:blipFill rotWithShape="1">
          <a:blip r:embed="rId5">
            <a:alphaModFix/>
          </a:blip>
          <a:srcRect b="0" l="386" r="386" t="0"/>
          <a:stretch/>
        </p:blipFill>
        <p:spPr>
          <a:xfrm>
            <a:off x="0" y="-2087"/>
            <a:ext cx="9144000" cy="5147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4" title="ffo attraction &amp; light intensity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11475" y="3044888"/>
            <a:ext cx="1937699" cy="132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5"/>
          <p:cNvSpPr txBox="1"/>
          <p:nvPr>
            <p:ph type="title"/>
          </p:nvPr>
        </p:nvSpPr>
        <p:spPr>
          <a:xfrm>
            <a:off x="457200" y="154484"/>
            <a:ext cx="822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Application 2 – Firefly Segmentation: Issues</a:t>
            </a:r>
            <a:endParaRPr/>
          </a:p>
        </p:txBody>
      </p:sp>
      <p:sp>
        <p:nvSpPr>
          <p:cNvPr id="312" name="Google Shape;312;p35"/>
          <p:cNvSpPr txBox="1"/>
          <p:nvPr>
            <p:ph idx="1" type="body"/>
          </p:nvPr>
        </p:nvSpPr>
        <p:spPr>
          <a:xfrm>
            <a:off x="457200" y="900113"/>
            <a:ext cx="8229600" cy="25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/>
          </a:bodyPr>
          <a:lstStyle/>
          <a:p>
            <a:pPr indent="-29718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Threshold vector dimension K must be chosen carefully.</a:t>
            </a:r>
            <a:endParaRPr/>
          </a:p>
          <a:p>
            <a:pPr indent="-245744" lvl="1" marL="74295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Sensitive to MRI noise and intensity variation.</a:t>
            </a:r>
            <a:endParaRPr/>
          </a:p>
          <a:p>
            <a:pPr indent="-245744" lvl="1" marL="74295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Fitness evaluation requires region reconstruction each iteration.</a:t>
            </a:r>
            <a:endParaRPr/>
          </a:p>
          <a:p>
            <a:pPr indent="-245744" lvl="1" marL="74295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Firefly parameters (α, β₀, γ) not fully specified.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45744" lvl="1" marL="74295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ct val="100000"/>
              <a:buFont typeface="Calibri"/>
              <a:buChar char="○"/>
            </a:pP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Limited hyperparameter reporting reduces reproducibility.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Beautify this slide" id="313" name="Google Shape;31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6"/>
          <p:cNvSpPr txBox="1"/>
          <p:nvPr>
            <p:ph type="title"/>
          </p:nvPr>
        </p:nvSpPr>
        <p:spPr>
          <a:xfrm>
            <a:off x="457200" y="154484"/>
            <a:ext cx="822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Application 2 – Bat + ELM: Problem Specification</a:t>
            </a:r>
            <a:endParaRPr/>
          </a:p>
        </p:txBody>
      </p:sp>
      <p:sp>
        <p:nvSpPr>
          <p:cNvPr id="319" name="Google Shape;319;p36"/>
          <p:cNvSpPr txBox="1"/>
          <p:nvPr>
            <p:ph idx="1" type="body"/>
          </p:nvPr>
        </p:nvSpPr>
        <p:spPr>
          <a:xfrm>
            <a:off x="457200" y="900113"/>
            <a:ext cx="8229600" cy="25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-29718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Objective: Improve brain tumor classification via feature selection.</a:t>
            </a:r>
            <a:endParaRPr/>
          </a:p>
          <a:p>
            <a:pPr indent="-245744" lvl="1" marL="74295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Pipeline: Median Filtering → Stationary Wavelet Transform → Bat Feature Selection → ELM Classification → Transfer Learning.</a:t>
            </a:r>
            <a:endParaRPr/>
          </a:p>
          <a:p>
            <a:pPr indent="-245744" lvl="1" marL="74295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Bat algorithm selects optimal subset of wavelet features.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45744" lvl="1" marL="74295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ct val="100000"/>
              <a:buFont typeface="Calibri"/>
              <a:buChar char="○"/>
            </a:pP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Reduces dimensionality before classification.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0" name="Google Shape;320;p36" title="bat algorithm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38150" y="3405325"/>
            <a:ext cx="2807475" cy="1579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eautify this slide" id="321" name="Google Shape;321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36" title="bat algorithm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1700" y="2125375"/>
            <a:ext cx="2163075" cy="135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7"/>
          <p:cNvSpPr txBox="1"/>
          <p:nvPr>
            <p:ph type="title"/>
          </p:nvPr>
        </p:nvSpPr>
        <p:spPr>
          <a:xfrm>
            <a:off x="457200" y="154484"/>
            <a:ext cx="822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Application 2 – Bat + ELM: Mathematical Mapping</a:t>
            </a:r>
            <a:endParaRPr/>
          </a:p>
        </p:txBody>
      </p:sp>
      <p:sp>
        <p:nvSpPr>
          <p:cNvPr id="328" name="Google Shape;328;p37"/>
          <p:cNvSpPr txBox="1"/>
          <p:nvPr>
            <p:ph idx="1" type="body"/>
          </p:nvPr>
        </p:nvSpPr>
        <p:spPr>
          <a:xfrm>
            <a:off x="457200" y="900113"/>
            <a:ext cx="8229600" cy="25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10000"/>
          </a:bodyPr>
          <a:lstStyle/>
          <a:p>
            <a:pPr indent="-31242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Frequency: frqᵢ = frq_min + (frq_max − frq_min)β.</a:t>
            </a:r>
            <a:endParaRPr/>
          </a:p>
          <a:p>
            <a:pPr indent="-259080" lvl="1" marL="74295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Velocity: velᵢ = velᵢ + frqᵢ(xᵢ − x*).</a:t>
            </a:r>
            <a:endParaRPr/>
          </a:p>
          <a:p>
            <a:pPr indent="-259080" lvl="1" marL="74295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Position: xᵢ = xᵢ + velᵢ.</a:t>
            </a:r>
            <a:endParaRPr/>
          </a:p>
          <a:p>
            <a:pPr indent="-259080" lvl="1" marL="74295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Position encodes feature subset selection.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59080" lvl="1" marL="74295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ct val="100000"/>
              <a:buFont typeface="Calibri"/>
              <a:buChar char="○"/>
            </a:pP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Search occurs in feature-subset space, not weight space.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9" name="Google Shape;329;p37"/>
          <p:cNvPicPr preferRelativeResize="0"/>
          <p:nvPr/>
        </p:nvPicPr>
        <p:blipFill rotWithShape="1">
          <a:blip r:embed="rId3">
            <a:alphaModFix/>
          </a:blip>
          <a:srcRect b="0" l="386" r="386" t="0"/>
          <a:stretch/>
        </p:blipFill>
        <p:spPr>
          <a:xfrm>
            <a:off x="0" y="0"/>
            <a:ext cx="9144000" cy="5147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37" title="Untitled video (3)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2400" y="1133775"/>
            <a:ext cx="1873450" cy="98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8"/>
          <p:cNvSpPr txBox="1"/>
          <p:nvPr>
            <p:ph type="title"/>
          </p:nvPr>
        </p:nvSpPr>
        <p:spPr>
          <a:xfrm>
            <a:off x="457200" y="154484"/>
            <a:ext cx="822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Application 2 – Bat + ELM: Issues</a:t>
            </a:r>
            <a:endParaRPr/>
          </a:p>
        </p:txBody>
      </p:sp>
      <p:sp>
        <p:nvSpPr>
          <p:cNvPr id="336" name="Google Shape;336;p38"/>
          <p:cNvSpPr txBox="1"/>
          <p:nvPr>
            <p:ph idx="1" type="body"/>
          </p:nvPr>
        </p:nvSpPr>
        <p:spPr>
          <a:xfrm>
            <a:off x="457200" y="900113"/>
            <a:ext cx="8229600" cy="25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10000"/>
          </a:bodyPr>
          <a:lstStyle/>
          <a:p>
            <a:pPr indent="-28194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Feature encoding complexity.</a:t>
            </a:r>
            <a:endParaRPr/>
          </a:p>
          <a:p>
            <a:pPr indent="-232409" lvl="1" marL="74295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Dataset imbalance across tumor types.</a:t>
            </a:r>
            <a:endParaRPr/>
          </a:p>
          <a:p>
            <a:pPr indent="-232409" lvl="1" marL="74295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Incomplete hyperparameter specification.</a:t>
            </a:r>
            <a:endParaRPr/>
          </a:p>
          <a:p>
            <a:pPr indent="-232409" lvl="1" marL="74295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Scalability concerns for large feature spaces.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32409" lvl="1" marL="74295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○"/>
            </a:pP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reported AUC or calibration analysis.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32409" lvl="1" marL="74295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ct val="100000"/>
              <a:buFont typeface="Calibri"/>
              <a:buChar char="○"/>
            </a:pP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Fitness optimized on dataset may not generalize across institutions.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Beautify this slide" id="337" name="Google Shape;33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9"/>
          <p:cNvSpPr txBox="1"/>
          <p:nvPr>
            <p:ph type="title"/>
          </p:nvPr>
        </p:nvSpPr>
        <p:spPr>
          <a:xfrm>
            <a:off x="457200" y="154484"/>
            <a:ext cx="822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Cross-Application Comparison</a:t>
            </a:r>
            <a:endParaRPr/>
          </a:p>
        </p:txBody>
      </p:sp>
      <p:sp>
        <p:nvSpPr>
          <p:cNvPr id="343" name="Google Shape;343;p39"/>
          <p:cNvSpPr txBox="1"/>
          <p:nvPr>
            <p:ph idx="1" type="body"/>
          </p:nvPr>
        </p:nvSpPr>
        <p:spPr>
          <a:xfrm>
            <a:off x="457200" y="900113"/>
            <a:ext cx="8229600" cy="25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62500" lnSpcReduction="10000"/>
          </a:bodyPr>
          <a:lstStyle/>
          <a:p>
            <a:pPr indent="-266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Lung Cancer → Optimize learning rate (training-level control).</a:t>
            </a:r>
            <a:endParaRPr/>
          </a:p>
          <a:p>
            <a:pPr indent="-219075" lvl="1" marL="74295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Breast Cancer → Optimize weight vector (parameter-level control).</a:t>
            </a:r>
            <a:endParaRPr/>
          </a:p>
          <a:p>
            <a:pPr indent="-219075" lvl="1" marL="74295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Brain Tumor (Firefly) → Optimize segmentation thresholds (representation-level control).</a:t>
            </a:r>
            <a:endParaRPr/>
          </a:p>
          <a:p>
            <a:pPr indent="-219075" lvl="1" marL="74295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Brain Tumor (Bat + ELM) → Optimize feature subset (feature-level control).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9075" lvl="1" marL="74295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ct val="100000"/>
              <a:buFont typeface="Calibri"/>
              <a:buChar char="○"/>
            </a:pP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Metaheuristics function as supervisory optimization layers across different stages of the ML pipeline.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Beautify this slide" id="344" name="Google Shape;34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eautify this slide" id="345" name="Google Shape;345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7"/>
            <a:ext cx="9144000" cy="50899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40"/>
          <p:cNvSpPr txBox="1"/>
          <p:nvPr>
            <p:ph type="title"/>
          </p:nvPr>
        </p:nvSpPr>
        <p:spPr>
          <a:xfrm>
            <a:off x="457200" y="154484"/>
            <a:ext cx="822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Conclusion</a:t>
            </a:r>
            <a:endParaRPr/>
          </a:p>
        </p:txBody>
      </p:sp>
      <p:sp>
        <p:nvSpPr>
          <p:cNvPr id="351" name="Google Shape;351;p40"/>
          <p:cNvSpPr txBox="1"/>
          <p:nvPr>
            <p:ph idx="1" type="body"/>
          </p:nvPr>
        </p:nvSpPr>
        <p:spPr>
          <a:xfrm>
            <a:off x="457200" y="900113"/>
            <a:ext cx="8229600" cy="25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55000"/>
          </a:bodyPr>
          <a:lstStyle/>
          <a:p>
            <a:pPr indent="-251459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Metaheuristics introduce adaptive search mechanisms across training, representation, and feature layers.</a:t>
            </a:r>
            <a:endParaRPr/>
          </a:p>
          <a:p>
            <a:pPr indent="-205740" lvl="1" marL="74295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They provide alternatives to gradient-based optimization.</a:t>
            </a:r>
            <a:endParaRPr/>
          </a:p>
          <a:p>
            <a:pPr indent="-205740" lvl="1" marL="74295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Improve segmentation, feature selection, and training behavior.</a:t>
            </a:r>
            <a:endParaRPr/>
          </a:p>
          <a:p>
            <a:pPr indent="-205740" lvl="1" marL="74295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Future work should address scalability, parameter sensitivity, and clinical validation.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05740" lvl="1" marL="74295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ct val="100000"/>
              <a:buFont typeface="Calibri"/>
              <a:buChar char="○"/>
            </a:pP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Their effectiveness depends on careful parameter design and computational feasibility.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Beautify this slide" id="352" name="Google Shape;35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1"/>
          <p:cNvSpPr txBox="1"/>
          <p:nvPr>
            <p:ph type="title"/>
          </p:nvPr>
        </p:nvSpPr>
        <p:spPr>
          <a:xfrm>
            <a:off x="311700" y="192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References</a:t>
            </a:r>
            <a:endParaRPr b="1"/>
          </a:p>
        </p:txBody>
      </p:sp>
      <p:cxnSp>
        <p:nvCxnSpPr>
          <p:cNvPr id="358" name="Google Shape;358;p41"/>
          <p:cNvCxnSpPr/>
          <p:nvPr/>
        </p:nvCxnSpPr>
        <p:spPr>
          <a:xfrm>
            <a:off x="311700" y="681944"/>
            <a:ext cx="8520600" cy="0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59" name="Google Shape;359;p41"/>
          <p:cNvSpPr txBox="1"/>
          <p:nvPr/>
        </p:nvSpPr>
        <p:spPr>
          <a:xfrm>
            <a:off x="424400" y="1160950"/>
            <a:ext cx="8319300" cy="359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[1]</a:t>
            </a:r>
            <a:r>
              <a:rPr lang="en" sz="1100">
                <a:solidFill>
                  <a:schemeClr val="dk1"/>
                </a:solidFill>
              </a:rPr>
              <a:t> C. Li, F. Zhang, Y. Du, and H. Li, “Classification of brain tumor types through MRIs using parallel CNNs and firefly optimization,” </a:t>
            </a:r>
            <a:r>
              <a:rPr i="1" lang="en" sz="1100">
                <a:solidFill>
                  <a:schemeClr val="dk1"/>
                </a:solidFill>
              </a:rPr>
              <a:t>Scientific Reports</a:t>
            </a:r>
            <a:r>
              <a:rPr lang="en" sz="1100">
                <a:solidFill>
                  <a:schemeClr val="dk1"/>
                </a:solidFill>
              </a:rPr>
              <a:t>, vol. 14, Art. no. 15057, 2024, doi: 10.1038/s41598-024-65714-w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[2]</a:t>
            </a:r>
            <a:r>
              <a:rPr lang="en" sz="1100">
                <a:solidFill>
                  <a:schemeClr val="dk1"/>
                </a:solidFill>
              </a:rPr>
              <a:t> G. R. Sreekanth, A. F. Alrasheedi, K. Venkatachalam, M. Abouhawwash, and S. S. Askar, “Extreme learning bat algorithm in brain tumor classification,” </a:t>
            </a:r>
            <a:r>
              <a:rPr i="1" lang="en" sz="1100">
                <a:solidFill>
                  <a:schemeClr val="dk1"/>
                </a:solidFill>
              </a:rPr>
              <a:t>Intelligent Automation &amp; Soft Computing</a:t>
            </a:r>
            <a:r>
              <a:rPr lang="en" sz="1100">
                <a:solidFill>
                  <a:schemeClr val="dk1"/>
                </a:solidFill>
              </a:rPr>
              <a:t>, vol. 34, no. 1, pp. 249–265, 2022, doi: 10.32604/iasc.2022.024538.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[3]</a:t>
            </a:r>
            <a:r>
              <a:rPr lang="en" sz="1100">
                <a:solidFill>
                  <a:schemeClr val="dk1"/>
                </a:solidFill>
              </a:rPr>
              <a:t> H. Fang, H. Fan, S. Lin, Z. Qing, and F. R. Sheykhahmad, “Automatic breast cancer detection based on optimized neural network using whale optimization algorithm,” </a:t>
            </a:r>
            <a:r>
              <a:rPr i="1" lang="en" sz="1100">
                <a:solidFill>
                  <a:schemeClr val="dk1"/>
                </a:solidFill>
              </a:rPr>
              <a:t>International Journal of Imaging Systems and Technology</a:t>
            </a:r>
            <a:r>
              <a:rPr lang="en" sz="1100">
                <a:solidFill>
                  <a:schemeClr val="dk1"/>
                </a:solidFill>
              </a:rPr>
              <a:t>, vol. 31, no. 1, pp. 425–438, 2021, doi: 10.1002/ima.22468.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[4]</a:t>
            </a:r>
            <a:r>
              <a:rPr lang="en" sz="1100">
                <a:solidFill>
                  <a:schemeClr val="dk1"/>
                </a:solidFill>
              </a:rPr>
              <a:t> P. Priyadharshini and B. S. E. Zoraida, “Bat-inspired metaheuristic convolutional neural network algorithms for CAD-based lung cancer prediction,” </a:t>
            </a:r>
            <a:r>
              <a:rPr i="1" lang="en" sz="1100">
                <a:solidFill>
                  <a:schemeClr val="dk1"/>
                </a:solidFill>
              </a:rPr>
              <a:t>Journal of Applied Science and Engineering</a:t>
            </a:r>
            <a:r>
              <a:rPr lang="en" sz="1100">
                <a:solidFill>
                  <a:schemeClr val="dk1"/>
                </a:solidFill>
              </a:rPr>
              <a:t>, vol. 24, no. 1, pp. 65–71, 2021, doi: 10.6180/jase.202102_24(1).0008.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descr="Beautify this slide" id="360" name="Google Shape;36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/>
          <p:nvPr/>
        </p:nvSpPr>
        <p:spPr>
          <a:xfrm flipH="1">
            <a:off x="5822306" y="1132979"/>
            <a:ext cx="3990948" cy="4095189"/>
          </a:xfrm>
          <a:custGeom>
            <a:rect b="b" l="l" r="r" t="t"/>
            <a:pathLst>
              <a:path extrusionOk="0" h="8190377" w="7981895">
                <a:moveTo>
                  <a:pt x="7981895" y="0"/>
                </a:moveTo>
                <a:lnTo>
                  <a:pt x="0" y="0"/>
                </a:lnTo>
                <a:lnTo>
                  <a:pt x="0" y="8190377"/>
                </a:lnTo>
                <a:lnTo>
                  <a:pt x="7981895" y="8190377"/>
                </a:lnTo>
                <a:lnTo>
                  <a:pt x="7981895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0" name="Google Shape;80;p16"/>
          <p:cNvSpPr/>
          <p:nvPr/>
        </p:nvSpPr>
        <p:spPr>
          <a:xfrm>
            <a:off x="0" y="4133850"/>
            <a:ext cx="2913190" cy="1705540"/>
          </a:xfrm>
          <a:custGeom>
            <a:rect b="b" l="l" r="r" t="t"/>
            <a:pathLst>
              <a:path extrusionOk="0" h="3411081" w="5826380">
                <a:moveTo>
                  <a:pt x="0" y="0"/>
                </a:moveTo>
                <a:lnTo>
                  <a:pt x="5826380" y="0"/>
                </a:lnTo>
                <a:lnTo>
                  <a:pt x="5826380" y="3411080"/>
                </a:lnTo>
                <a:lnTo>
                  <a:pt x="0" y="34110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1" name="Google Shape;81;p16"/>
          <p:cNvSpPr txBox="1"/>
          <p:nvPr/>
        </p:nvSpPr>
        <p:spPr>
          <a:xfrm>
            <a:off x="1325496" y="1446715"/>
            <a:ext cx="63546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</a:rPr>
              <a:t>Application 1 - </a:t>
            </a:r>
            <a:r>
              <a:rPr b="1" lang="en" sz="2800">
                <a:solidFill>
                  <a:schemeClr val="dk1"/>
                </a:solidFill>
              </a:rPr>
              <a:t>Optimizing Training Behavior in Brain Tumor Classification</a:t>
            </a:r>
            <a:endParaRPr b="1" sz="3000">
              <a:solidFill>
                <a:srgbClr val="002060"/>
              </a:solidFill>
            </a:endParaRPr>
          </a:p>
        </p:txBody>
      </p:sp>
      <p:pic>
        <p:nvPicPr>
          <p:cNvPr descr="Beautify this slide" id="82" name="Google Shape;8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/>
          <p:nvPr>
            <p:ph type="title"/>
          </p:nvPr>
        </p:nvSpPr>
        <p:spPr>
          <a:xfrm>
            <a:off x="311700" y="192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-388620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 startAt="2"/>
            </a:pPr>
            <a:r>
              <a:rPr b="1" lang="en"/>
              <a:t>Fundamentals of Metaheuristics and Parameters</a:t>
            </a:r>
            <a:endParaRPr b="1"/>
          </a:p>
        </p:txBody>
      </p:sp>
      <p:cxnSp>
        <p:nvCxnSpPr>
          <p:cNvPr id="88" name="Google Shape;88;p17"/>
          <p:cNvCxnSpPr/>
          <p:nvPr/>
        </p:nvCxnSpPr>
        <p:spPr>
          <a:xfrm>
            <a:off x="311700" y="681944"/>
            <a:ext cx="8520600" cy="0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9" name="Google Shape;89;p17"/>
          <p:cNvSpPr txBox="1"/>
          <p:nvPr/>
        </p:nvSpPr>
        <p:spPr>
          <a:xfrm>
            <a:off x="193700" y="1160950"/>
            <a:ext cx="4378200" cy="359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Key Algorithms: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Bat Algorithm: echolocation-based optimization 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Whale Optimization Algorithm: bubble-net hunting inspired metaheuristic optimization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Multilayer Perceptron (MLP): feedforward neural network for classification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90" name="Google Shape;90;p17"/>
          <p:cNvSpPr txBox="1"/>
          <p:nvPr/>
        </p:nvSpPr>
        <p:spPr>
          <a:xfrm>
            <a:off x="5296475" y="1160950"/>
            <a:ext cx="3460800" cy="359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Key </a:t>
            </a:r>
            <a:r>
              <a:rPr lang="en" sz="1600">
                <a:solidFill>
                  <a:schemeClr val="dk1"/>
                </a:solidFill>
              </a:rPr>
              <a:t>Parameters</a:t>
            </a:r>
            <a:r>
              <a:rPr lang="en" sz="1600">
                <a:solidFill>
                  <a:schemeClr val="dk1"/>
                </a:solidFill>
              </a:rPr>
              <a:t>: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Learning rate(η): Convergence speed of CNN 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F</a:t>
            </a:r>
            <a:r>
              <a:rPr lang="en" sz="1600">
                <a:solidFill>
                  <a:schemeClr val="dk1"/>
                </a:solidFill>
              </a:rPr>
              <a:t>requent, </a:t>
            </a:r>
            <a:r>
              <a:rPr lang="en" sz="1600">
                <a:solidFill>
                  <a:schemeClr val="dk1"/>
                </a:solidFill>
              </a:rPr>
              <a:t>Loadness, pulse in BOA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Control Parameter, Coefficient Vectors, Spiral Constant, Switch Probability in WOA</a:t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descr="Beautify this slide" id="91" name="Google Shape;9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/>
          <p:nvPr>
            <p:ph type="title"/>
          </p:nvPr>
        </p:nvSpPr>
        <p:spPr>
          <a:xfrm>
            <a:off x="311700" y="192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Lung Cancer Prediction   </a:t>
            </a:r>
            <a:endParaRPr b="1"/>
          </a:p>
        </p:txBody>
      </p:sp>
      <p:cxnSp>
        <p:nvCxnSpPr>
          <p:cNvPr id="97" name="Google Shape;97;p18"/>
          <p:cNvCxnSpPr/>
          <p:nvPr/>
        </p:nvCxnSpPr>
        <p:spPr>
          <a:xfrm>
            <a:off x="311700" y="681944"/>
            <a:ext cx="8520600" cy="0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8" name="Google Shape;98;p18"/>
          <p:cNvSpPr txBox="1"/>
          <p:nvPr/>
        </p:nvSpPr>
        <p:spPr>
          <a:xfrm>
            <a:off x="230275" y="764725"/>
            <a:ext cx="9286500" cy="419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Key Enhancements in the Proposed Bat-CNN Model: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eriod"/>
            </a:pPr>
            <a:r>
              <a:rPr lang="en" sz="1600">
                <a:solidFill>
                  <a:schemeClr val="dk1"/>
                </a:solidFill>
              </a:rPr>
              <a:t>Learning Rate Optimization Strategy</a:t>
            </a:r>
            <a:endParaRPr sz="1600">
              <a:solidFill>
                <a:schemeClr val="dk1"/>
              </a:solidFill>
            </a:endParaRPr>
          </a:p>
          <a:p>
            <a:pPr indent="-3302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Each bat represents a candidate learning rate η</a:t>
            </a:r>
            <a:endParaRPr sz="1600">
              <a:solidFill>
                <a:schemeClr val="dk1"/>
              </a:solidFill>
            </a:endParaRPr>
          </a:p>
          <a:p>
            <a:pPr indent="-3302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Bat searches for the optimal value minimizing classification error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eriod" startAt="2"/>
            </a:pPr>
            <a:r>
              <a:rPr lang="en" sz="1600">
                <a:solidFill>
                  <a:schemeClr val="dk1"/>
                </a:solidFill>
              </a:rPr>
              <a:t>Adaptive Exploration–Exploitation Mechanism</a:t>
            </a:r>
            <a:endParaRPr sz="1600">
              <a:solidFill>
                <a:schemeClr val="dk1"/>
              </a:solidFill>
            </a:endParaRPr>
          </a:p>
          <a:p>
            <a:pPr indent="-3302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Loudness A controls exploration</a:t>
            </a:r>
            <a:endParaRPr sz="1600">
              <a:solidFill>
                <a:schemeClr val="dk1"/>
              </a:solidFill>
            </a:endParaRPr>
          </a:p>
          <a:p>
            <a:pPr indent="-3302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Pulse rate r controls exploitation</a:t>
            </a:r>
            <a:endParaRPr sz="1600">
              <a:solidFill>
                <a:schemeClr val="dk1"/>
              </a:solidFill>
            </a:endParaRPr>
          </a:p>
          <a:p>
            <a:pPr indent="-3302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Enables dynamic balance during CNN hyperparameter tuning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eriod" startAt="3"/>
            </a:pPr>
            <a:r>
              <a:rPr lang="en" sz="1600">
                <a:solidFill>
                  <a:schemeClr val="dk1"/>
                </a:solidFill>
              </a:rPr>
              <a:t>Fitness-Based Evaluation Using CNN Performance</a:t>
            </a:r>
            <a:endParaRPr sz="1600">
              <a:solidFill>
                <a:schemeClr val="dk1"/>
              </a:solidFill>
            </a:endParaRPr>
          </a:p>
          <a:p>
            <a:pPr indent="-3302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Fitness function defined as classification error</a:t>
            </a:r>
            <a:endParaRPr sz="1600">
              <a:solidFill>
                <a:schemeClr val="dk1"/>
              </a:solidFill>
            </a:endParaRPr>
          </a:p>
          <a:p>
            <a:pPr indent="-3302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Accuracy-driven optimization rather than mathematical benchmark function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Benefits Over Traditional learning rate choosing in CNN Training: 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Reduces Manual Learning Rate Tuning by eliminating trial hyperparameter selection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Avoids Poor Local Minima Caused by Fixed Learning Rates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Outperforms Other Metaheuristics (PSO, ACO) in This Application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99" name="Google Shape;99;p18"/>
          <p:cNvSpPr txBox="1"/>
          <p:nvPr/>
        </p:nvSpPr>
        <p:spPr>
          <a:xfrm>
            <a:off x="311700" y="261175"/>
            <a:ext cx="1167000" cy="4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#paper1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descr="Make this match the style of the rest of the slides" id="100" name="Google Shape;10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 txBox="1"/>
          <p:nvPr>
            <p:ph type="title"/>
          </p:nvPr>
        </p:nvSpPr>
        <p:spPr>
          <a:xfrm>
            <a:off x="311700" y="192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-388620" lvl="0" marL="457200" rtl="0" algn="ctr">
              <a:spcBef>
                <a:spcPts val="0"/>
              </a:spcBef>
              <a:spcAft>
                <a:spcPts val="0"/>
              </a:spcAft>
              <a:buSzPct val="100000"/>
              <a:buAutoNum type="arabicPeriod" startAt="4"/>
            </a:pPr>
            <a:r>
              <a:rPr b="1" lang="en"/>
              <a:t>Problem Specification of Lung Cancer Prediction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cxnSp>
        <p:nvCxnSpPr>
          <p:cNvPr id="106" name="Google Shape;106;p19"/>
          <p:cNvCxnSpPr/>
          <p:nvPr/>
        </p:nvCxnSpPr>
        <p:spPr>
          <a:xfrm>
            <a:off x="311700" y="681944"/>
            <a:ext cx="8520600" cy="0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7" name="Google Shape;107;p19"/>
          <p:cNvSpPr txBox="1"/>
          <p:nvPr/>
        </p:nvSpPr>
        <p:spPr>
          <a:xfrm>
            <a:off x="193700" y="1160950"/>
            <a:ext cx="5238600" cy="22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For lung cancer prediction from CT cans, its workflow is: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eriod"/>
            </a:pPr>
            <a:r>
              <a:rPr lang="en" sz="1600">
                <a:solidFill>
                  <a:schemeClr val="dk1"/>
                </a:solidFill>
              </a:rPr>
              <a:t>Dataset: LIDC-IDRI lung CT dataset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eriod"/>
            </a:pPr>
            <a:r>
              <a:rPr lang="en" sz="1600">
                <a:solidFill>
                  <a:schemeClr val="dk1"/>
                </a:solidFill>
              </a:rPr>
              <a:t>Preprocessing:</a:t>
            </a:r>
            <a:endParaRPr sz="1600"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Image decomposition (DWT/DCT)</a:t>
            </a:r>
            <a:endParaRPr sz="1600"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Select LL sub-band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eriod"/>
            </a:pPr>
            <a:r>
              <a:rPr lang="en" sz="1600">
                <a:solidFill>
                  <a:schemeClr val="dk1"/>
                </a:solidFill>
              </a:rPr>
              <a:t>Segmentation by FCM clustering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eriod"/>
            </a:pPr>
            <a:r>
              <a:rPr lang="en" sz="1600">
                <a:solidFill>
                  <a:schemeClr val="dk1"/>
                </a:solidFill>
              </a:rPr>
              <a:t>Classification by CNN model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eriod"/>
            </a:pPr>
            <a:r>
              <a:rPr lang="en" sz="1600">
                <a:solidFill>
                  <a:schemeClr val="dk1"/>
                </a:solidFill>
              </a:rPr>
              <a:t>Optimization learning rate by Bat Algorithm</a:t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108" name="Google Shape;10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4700" y="917125"/>
            <a:ext cx="3238500" cy="4057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9" name="Google Shape;109;p19"/>
          <p:cNvCxnSpPr/>
          <p:nvPr/>
        </p:nvCxnSpPr>
        <p:spPr>
          <a:xfrm flipH="1" rot="10800000">
            <a:off x="4156500" y="3413700"/>
            <a:ext cx="1777800" cy="556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0" name="Google Shape;110;p19"/>
          <p:cNvSpPr txBox="1"/>
          <p:nvPr/>
        </p:nvSpPr>
        <p:spPr>
          <a:xfrm>
            <a:off x="1523675" y="3865800"/>
            <a:ext cx="4220700" cy="11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Applying Bat to determine LR: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ω</a:t>
            </a:r>
            <a:r>
              <a:rPr baseline="-25000" lang="en" sz="1800">
                <a:solidFill>
                  <a:schemeClr val="dk1"/>
                </a:solidFill>
              </a:rPr>
              <a:t>i+1</a:t>
            </a:r>
            <a:r>
              <a:rPr lang="en" sz="1800">
                <a:solidFill>
                  <a:schemeClr val="dk1"/>
                </a:solidFill>
              </a:rPr>
              <a:t> = ω</a:t>
            </a:r>
            <a:r>
              <a:rPr baseline="-25000" lang="en" sz="1800">
                <a:solidFill>
                  <a:schemeClr val="dk1"/>
                </a:solidFill>
              </a:rPr>
              <a:t>i</a:t>
            </a:r>
            <a:r>
              <a:rPr lang="en" sz="1800">
                <a:solidFill>
                  <a:schemeClr val="dk1"/>
                </a:solidFill>
              </a:rPr>
              <a:t> − </a:t>
            </a:r>
            <a:r>
              <a:rPr lang="en" sz="1600">
                <a:solidFill>
                  <a:schemeClr val="dk1"/>
                </a:solidFill>
              </a:rPr>
              <a:t>η</a:t>
            </a:r>
            <a:r>
              <a:rPr lang="en" sz="1800">
                <a:solidFill>
                  <a:schemeClr val="dk1"/>
                </a:solidFill>
              </a:rPr>
              <a:t>∇E</a:t>
            </a:r>
            <a:r>
              <a:rPr baseline="-25000" lang="en" sz="1800">
                <a:solidFill>
                  <a:schemeClr val="dk1"/>
                </a:solidFill>
              </a:rPr>
              <a:t>i</a:t>
            </a:r>
            <a:r>
              <a:rPr lang="en" sz="1800">
                <a:solidFill>
                  <a:schemeClr val="dk1"/>
                </a:solidFill>
              </a:rPr>
              <a:t>(ω</a:t>
            </a:r>
            <a:r>
              <a:rPr baseline="-25000" lang="en" sz="1800">
                <a:solidFill>
                  <a:schemeClr val="dk1"/>
                </a:solidFill>
              </a:rPr>
              <a:t>i</a:t>
            </a:r>
            <a:r>
              <a:rPr lang="en" sz="1800">
                <a:solidFill>
                  <a:schemeClr val="dk1"/>
                </a:solidFill>
              </a:rPr>
              <a:t>)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*with </a:t>
            </a:r>
            <a:r>
              <a:rPr lang="en" sz="1600">
                <a:solidFill>
                  <a:schemeClr val="dk1"/>
                </a:solidFill>
              </a:rPr>
              <a:t>η</a:t>
            </a:r>
            <a:r>
              <a:rPr lang="en" sz="1800">
                <a:solidFill>
                  <a:schemeClr val="dk1"/>
                </a:solidFill>
              </a:rPr>
              <a:t> is learning rate chose by BAT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Fitness(η)=Classification Error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</a:endParaRPr>
          </a:p>
        </p:txBody>
      </p:sp>
      <p:pic>
        <p:nvPicPr>
          <p:cNvPr descr="Beautify this slide" id="111" name="Google Shape;11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 txBox="1"/>
          <p:nvPr>
            <p:ph type="title"/>
          </p:nvPr>
        </p:nvSpPr>
        <p:spPr>
          <a:xfrm>
            <a:off x="311700" y="192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-388620" lvl="0" marL="457200" rtl="0" algn="ctr">
              <a:spcBef>
                <a:spcPts val="0"/>
              </a:spcBef>
              <a:spcAft>
                <a:spcPts val="0"/>
              </a:spcAft>
              <a:buSzPct val="100000"/>
              <a:buAutoNum type="arabicPeriod" startAt="4"/>
            </a:pPr>
            <a:r>
              <a:rPr b="1" lang="en"/>
              <a:t>Problem Specification of Lung Cancer Prediction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cxnSp>
        <p:nvCxnSpPr>
          <p:cNvPr id="117" name="Google Shape;117;p20"/>
          <p:cNvCxnSpPr/>
          <p:nvPr/>
        </p:nvCxnSpPr>
        <p:spPr>
          <a:xfrm>
            <a:off x="311700" y="681944"/>
            <a:ext cx="8520600" cy="0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8" name="Google Shape;118;p20"/>
          <p:cNvSpPr txBox="1"/>
          <p:nvPr/>
        </p:nvSpPr>
        <p:spPr>
          <a:xfrm>
            <a:off x="1306550" y="875950"/>
            <a:ext cx="60663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</a:rPr>
              <a:t>Forward + Backward to train CNN-model</a:t>
            </a:r>
            <a:endParaRPr b="1" sz="2400">
              <a:solidFill>
                <a:schemeClr val="dk1"/>
              </a:solidFill>
            </a:endParaRPr>
          </a:p>
        </p:txBody>
      </p:sp>
      <p:sp>
        <p:nvSpPr>
          <p:cNvPr id="119" name="Google Shape;119;p20"/>
          <p:cNvSpPr/>
          <p:nvPr/>
        </p:nvSpPr>
        <p:spPr>
          <a:xfrm>
            <a:off x="2962225" y="1649525"/>
            <a:ext cx="95100" cy="3494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20"/>
          <p:cNvSpPr/>
          <p:nvPr/>
        </p:nvSpPr>
        <p:spPr>
          <a:xfrm>
            <a:off x="5937450" y="1649525"/>
            <a:ext cx="95100" cy="3494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1" name="Google Shape;121;p20"/>
          <p:cNvCxnSpPr/>
          <p:nvPr/>
        </p:nvCxnSpPr>
        <p:spPr>
          <a:xfrm rot="10800000">
            <a:off x="994475" y="2276850"/>
            <a:ext cx="13500" cy="19512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2" name="Google Shape;122;p20"/>
          <p:cNvCxnSpPr>
            <a:endCxn id="123" idx="2"/>
          </p:cNvCxnSpPr>
          <p:nvPr/>
        </p:nvCxnSpPr>
        <p:spPr>
          <a:xfrm rot="10800000">
            <a:off x="1430981" y="2395224"/>
            <a:ext cx="11400" cy="18330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stealth"/>
            <a:tailEnd len="med" w="med" type="none"/>
          </a:ln>
        </p:spPr>
      </p:cxnSp>
      <p:sp>
        <p:nvSpPr>
          <p:cNvPr id="124" name="Google Shape;124;p20"/>
          <p:cNvSpPr txBox="1"/>
          <p:nvPr/>
        </p:nvSpPr>
        <p:spPr>
          <a:xfrm>
            <a:off x="-40714" y="3043734"/>
            <a:ext cx="1153500" cy="4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Forward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125" name="Google Shape;125;p20"/>
          <p:cNvSpPr/>
          <p:nvPr/>
        </p:nvSpPr>
        <p:spPr>
          <a:xfrm>
            <a:off x="451550" y="1464709"/>
            <a:ext cx="1574100" cy="7569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Loss calculation</a:t>
            </a:r>
            <a:endParaRPr/>
          </a:p>
        </p:txBody>
      </p:sp>
      <p:sp>
        <p:nvSpPr>
          <p:cNvPr id="126" name="Google Shape;126;p20"/>
          <p:cNvSpPr/>
          <p:nvPr/>
        </p:nvSpPr>
        <p:spPr>
          <a:xfrm>
            <a:off x="492200" y="4228059"/>
            <a:ext cx="1492800" cy="692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Image</a:t>
            </a:r>
            <a:endParaRPr/>
          </a:p>
        </p:txBody>
      </p:sp>
      <p:sp>
        <p:nvSpPr>
          <p:cNvPr id="127" name="Google Shape;127;p20"/>
          <p:cNvSpPr txBox="1"/>
          <p:nvPr/>
        </p:nvSpPr>
        <p:spPr>
          <a:xfrm>
            <a:off x="1460749" y="3080946"/>
            <a:ext cx="1153500" cy="4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BP</a:t>
            </a:r>
            <a:endParaRPr b="1" sz="1800">
              <a:solidFill>
                <a:schemeClr val="dk1"/>
              </a:solidFill>
            </a:endParaRPr>
          </a:p>
        </p:txBody>
      </p:sp>
      <p:cxnSp>
        <p:nvCxnSpPr>
          <p:cNvPr id="128" name="Google Shape;128;p20"/>
          <p:cNvCxnSpPr/>
          <p:nvPr/>
        </p:nvCxnSpPr>
        <p:spPr>
          <a:xfrm rot="10800000">
            <a:off x="7371425" y="2276934"/>
            <a:ext cx="0" cy="19950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9" name="Google Shape;129;p20"/>
          <p:cNvCxnSpPr/>
          <p:nvPr/>
        </p:nvCxnSpPr>
        <p:spPr>
          <a:xfrm rot="10800000">
            <a:off x="7795250" y="2276934"/>
            <a:ext cx="0" cy="19950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stealth"/>
            <a:tailEnd len="med" w="med" type="none"/>
          </a:ln>
        </p:spPr>
      </p:cxnSp>
      <p:sp>
        <p:nvSpPr>
          <p:cNvPr id="130" name="Google Shape;130;p20"/>
          <p:cNvSpPr txBox="1"/>
          <p:nvPr/>
        </p:nvSpPr>
        <p:spPr>
          <a:xfrm>
            <a:off x="6336286" y="3043734"/>
            <a:ext cx="1153500" cy="4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Forward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131" name="Google Shape;131;p20"/>
          <p:cNvSpPr/>
          <p:nvPr/>
        </p:nvSpPr>
        <p:spPr>
          <a:xfrm>
            <a:off x="6828550" y="1464709"/>
            <a:ext cx="1574100" cy="7569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Loss calculation</a:t>
            </a:r>
            <a:endParaRPr/>
          </a:p>
        </p:txBody>
      </p:sp>
      <p:sp>
        <p:nvSpPr>
          <p:cNvPr id="132" name="Google Shape;132;p20"/>
          <p:cNvSpPr/>
          <p:nvPr/>
        </p:nvSpPr>
        <p:spPr>
          <a:xfrm>
            <a:off x="6869200" y="4327259"/>
            <a:ext cx="1492800" cy="692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Image</a:t>
            </a:r>
            <a:endParaRPr/>
          </a:p>
        </p:txBody>
      </p:sp>
      <p:sp>
        <p:nvSpPr>
          <p:cNvPr id="133" name="Google Shape;133;p20"/>
          <p:cNvSpPr txBox="1"/>
          <p:nvPr/>
        </p:nvSpPr>
        <p:spPr>
          <a:xfrm>
            <a:off x="7990499" y="3043734"/>
            <a:ext cx="1153500" cy="4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MH like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AWO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123" name="Google Shape;123;p20"/>
          <p:cNvSpPr/>
          <p:nvPr/>
        </p:nvSpPr>
        <p:spPr>
          <a:xfrm>
            <a:off x="1180631" y="2083224"/>
            <a:ext cx="500700" cy="312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LR</a:t>
            </a:r>
            <a:endParaRPr/>
          </a:p>
        </p:txBody>
      </p:sp>
      <p:cxnSp>
        <p:nvCxnSpPr>
          <p:cNvPr id="134" name="Google Shape;134;p20"/>
          <p:cNvCxnSpPr/>
          <p:nvPr/>
        </p:nvCxnSpPr>
        <p:spPr>
          <a:xfrm rot="10800000">
            <a:off x="4205100" y="2396075"/>
            <a:ext cx="13500" cy="19512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5" name="Google Shape;135;p20"/>
          <p:cNvCxnSpPr>
            <a:endCxn id="136" idx="2"/>
          </p:cNvCxnSpPr>
          <p:nvPr/>
        </p:nvCxnSpPr>
        <p:spPr>
          <a:xfrm rot="10800000">
            <a:off x="4641606" y="2514449"/>
            <a:ext cx="11400" cy="18330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stealth"/>
            <a:tailEnd len="med" w="med" type="none"/>
          </a:ln>
        </p:spPr>
      </p:cxnSp>
      <p:sp>
        <p:nvSpPr>
          <p:cNvPr id="137" name="Google Shape;137;p20"/>
          <p:cNvSpPr txBox="1"/>
          <p:nvPr/>
        </p:nvSpPr>
        <p:spPr>
          <a:xfrm>
            <a:off x="3169911" y="3162959"/>
            <a:ext cx="1153500" cy="4614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Forward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138" name="Google Shape;138;p20"/>
          <p:cNvSpPr/>
          <p:nvPr/>
        </p:nvSpPr>
        <p:spPr>
          <a:xfrm>
            <a:off x="3662175" y="1583934"/>
            <a:ext cx="1574100" cy="7569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Loss calculation</a:t>
            </a:r>
            <a:endParaRPr/>
          </a:p>
        </p:txBody>
      </p:sp>
      <p:sp>
        <p:nvSpPr>
          <p:cNvPr id="139" name="Google Shape;139;p20"/>
          <p:cNvSpPr/>
          <p:nvPr/>
        </p:nvSpPr>
        <p:spPr>
          <a:xfrm>
            <a:off x="3702825" y="4347284"/>
            <a:ext cx="1492800" cy="692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Image</a:t>
            </a:r>
            <a:endParaRPr/>
          </a:p>
        </p:txBody>
      </p:sp>
      <p:sp>
        <p:nvSpPr>
          <p:cNvPr id="140" name="Google Shape;140;p20"/>
          <p:cNvSpPr txBox="1"/>
          <p:nvPr/>
        </p:nvSpPr>
        <p:spPr>
          <a:xfrm>
            <a:off x="4671374" y="3200171"/>
            <a:ext cx="1153500" cy="4614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BP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136" name="Google Shape;136;p20"/>
          <p:cNvSpPr/>
          <p:nvPr/>
        </p:nvSpPr>
        <p:spPr>
          <a:xfrm>
            <a:off x="4391256" y="2202449"/>
            <a:ext cx="500700" cy="312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LR</a:t>
            </a:r>
            <a:endParaRPr/>
          </a:p>
        </p:txBody>
      </p:sp>
      <p:sp>
        <p:nvSpPr>
          <p:cNvPr id="141" name="Google Shape;141;p20"/>
          <p:cNvSpPr txBox="1"/>
          <p:nvPr/>
        </p:nvSpPr>
        <p:spPr>
          <a:xfrm>
            <a:off x="2031925" y="2602575"/>
            <a:ext cx="1025400" cy="4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</a:rPr>
              <a:t>LR scheduler</a:t>
            </a:r>
            <a:endParaRPr b="1" sz="1300">
              <a:solidFill>
                <a:schemeClr val="dk1"/>
              </a:solidFill>
            </a:endParaRPr>
          </a:p>
        </p:txBody>
      </p:sp>
      <p:cxnSp>
        <p:nvCxnSpPr>
          <p:cNvPr id="142" name="Google Shape;142;p20"/>
          <p:cNvCxnSpPr>
            <a:stCxn id="141" idx="1"/>
          </p:cNvCxnSpPr>
          <p:nvPr/>
        </p:nvCxnSpPr>
        <p:spPr>
          <a:xfrm rot="10800000">
            <a:off x="1685125" y="2453175"/>
            <a:ext cx="346800" cy="3801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43" name="Google Shape;143;p20"/>
          <p:cNvSpPr txBox="1"/>
          <p:nvPr/>
        </p:nvSpPr>
        <p:spPr>
          <a:xfrm>
            <a:off x="5348025" y="2792625"/>
            <a:ext cx="641100" cy="4614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</a:rPr>
              <a:t>(BAT)</a:t>
            </a:r>
            <a:endParaRPr b="1" sz="1300">
              <a:solidFill>
                <a:schemeClr val="dk1"/>
              </a:solidFill>
            </a:endParaRPr>
          </a:p>
        </p:txBody>
      </p:sp>
      <p:cxnSp>
        <p:nvCxnSpPr>
          <p:cNvPr id="144" name="Google Shape;144;p20"/>
          <p:cNvCxnSpPr>
            <a:endCxn id="136" idx="3"/>
          </p:cNvCxnSpPr>
          <p:nvPr/>
        </p:nvCxnSpPr>
        <p:spPr>
          <a:xfrm rot="10800000">
            <a:off x="4891956" y="2358449"/>
            <a:ext cx="456000" cy="6648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descr="Beautify this slide" id="145" name="Google Shape;14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1"/>
          <p:cNvSpPr txBox="1"/>
          <p:nvPr>
            <p:ph type="title"/>
          </p:nvPr>
        </p:nvSpPr>
        <p:spPr>
          <a:xfrm>
            <a:off x="311700" y="192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Issues and Parameters in Lung Cancer Prediction  </a:t>
            </a:r>
            <a:endParaRPr b="1" sz="3000">
              <a:solidFill>
                <a:srgbClr val="00206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cxnSp>
        <p:nvCxnSpPr>
          <p:cNvPr id="151" name="Google Shape;151;p21"/>
          <p:cNvCxnSpPr/>
          <p:nvPr/>
        </p:nvCxnSpPr>
        <p:spPr>
          <a:xfrm>
            <a:off x="311700" y="681944"/>
            <a:ext cx="8520600" cy="0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2" name="Google Shape;152;p21"/>
          <p:cNvSpPr txBox="1"/>
          <p:nvPr/>
        </p:nvSpPr>
        <p:spPr>
          <a:xfrm>
            <a:off x="230275" y="764725"/>
            <a:ext cx="9286500" cy="419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Challenge in Optimization for model: 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Segmentation Uncertainty: Noise and intensity variation in CT images affect FCM clustering accuracy.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Class Imbalance in Dataset: Unequal cancer vs non-cancer samples may bias classifier performance.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Learning Rate Sensitivity, Improper learning rate may cause:Slow convergence, Overfitting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Key parameters in Bat of this application: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Bat population size: not mention in paper!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Frequency Range (fmin, fmax), Loudness (A), Pulse Rate </a:t>
            </a:r>
            <a:r>
              <a:rPr lang="en" sz="1600">
                <a:solidFill>
                  <a:schemeClr val="dk1"/>
                </a:solidFill>
              </a:rPr>
              <a:t>(r)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Maximum Iterations</a:t>
            </a:r>
            <a:endParaRPr sz="16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descr="Beautify this slide" id="153" name="Google Shape;15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2"/>
          <p:cNvSpPr txBox="1"/>
          <p:nvPr>
            <p:ph type="title"/>
          </p:nvPr>
        </p:nvSpPr>
        <p:spPr>
          <a:xfrm>
            <a:off x="311700" y="192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-388620" lvl="0" marL="457200" rtl="0" algn="ctr">
              <a:spcBef>
                <a:spcPts val="0"/>
              </a:spcBef>
              <a:spcAft>
                <a:spcPts val="0"/>
              </a:spcAft>
              <a:buSzPct val="93333"/>
              <a:buAutoNum type="arabicPeriod" startAt="6"/>
            </a:pPr>
            <a:r>
              <a:rPr b="1" lang="en"/>
              <a:t>Mapping parameters in Lung Cancer Prediction</a:t>
            </a:r>
            <a:r>
              <a:rPr b="1" lang="en"/>
              <a:t>  </a:t>
            </a:r>
            <a:endParaRPr b="1" sz="3000">
              <a:solidFill>
                <a:srgbClr val="00206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cxnSp>
        <p:nvCxnSpPr>
          <p:cNvPr id="159" name="Google Shape;159;p22"/>
          <p:cNvCxnSpPr/>
          <p:nvPr/>
        </p:nvCxnSpPr>
        <p:spPr>
          <a:xfrm>
            <a:off x="311700" y="681944"/>
            <a:ext cx="8520600" cy="0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0" name="Google Shape;160;p22"/>
          <p:cNvSpPr txBox="1"/>
          <p:nvPr/>
        </p:nvSpPr>
        <p:spPr>
          <a:xfrm>
            <a:off x="311700" y="903125"/>
            <a:ext cx="3831300" cy="24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</a:rPr>
              <a:t>Velocity: v</a:t>
            </a:r>
            <a:r>
              <a:rPr b="1" baseline="-25000" lang="en" sz="2000">
                <a:solidFill>
                  <a:schemeClr val="dk1"/>
                </a:solidFill>
              </a:rPr>
              <a:t>i</a:t>
            </a:r>
            <a:r>
              <a:rPr b="1" baseline="30000" lang="en" sz="2000">
                <a:solidFill>
                  <a:schemeClr val="dk1"/>
                </a:solidFill>
              </a:rPr>
              <a:t>t+1</a:t>
            </a:r>
            <a:r>
              <a:rPr b="1" lang="en" sz="2000">
                <a:solidFill>
                  <a:schemeClr val="dk1"/>
                </a:solidFill>
              </a:rPr>
              <a:t>=</a:t>
            </a:r>
            <a:r>
              <a:rPr b="1" lang="en" sz="2000">
                <a:solidFill>
                  <a:schemeClr val="dk1"/>
                </a:solidFill>
              </a:rPr>
              <a:t>v</a:t>
            </a:r>
            <a:r>
              <a:rPr b="1" baseline="-25000" lang="en" sz="2000">
                <a:solidFill>
                  <a:schemeClr val="dk1"/>
                </a:solidFill>
              </a:rPr>
              <a:t>i</a:t>
            </a:r>
            <a:r>
              <a:rPr b="1" baseline="30000" lang="en" sz="2000">
                <a:solidFill>
                  <a:schemeClr val="dk1"/>
                </a:solidFill>
              </a:rPr>
              <a:t>t </a:t>
            </a:r>
            <a:r>
              <a:rPr b="1" lang="en" sz="2000">
                <a:solidFill>
                  <a:schemeClr val="dk1"/>
                </a:solidFill>
              </a:rPr>
              <a:t>+ (x</a:t>
            </a:r>
            <a:r>
              <a:rPr b="1" baseline="-25000" lang="en" sz="2000">
                <a:solidFill>
                  <a:schemeClr val="dk1"/>
                </a:solidFill>
              </a:rPr>
              <a:t>i</a:t>
            </a:r>
            <a:r>
              <a:rPr b="1" baseline="30000" lang="en" sz="2000">
                <a:solidFill>
                  <a:schemeClr val="dk1"/>
                </a:solidFill>
              </a:rPr>
              <a:t>t</a:t>
            </a:r>
            <a:r>
              <a:rPr b="1" lang="en" sz="2000">
                <a:solidFill>
                  <a:schemeClr val="dk1"/>
                </a:solidFill>
              </a:rPr>
              <a:t>-x*)f</a:t>
            </a:r>
            <a:r>
              <a:rPr b="1" baseline="-25000" lang="en" sz="2000">
                <a:solidFill>
                  <a:schemeClr val="dk1"/>
                </a:solidFill>
              </a:rPr>
              <a:t>i</a:t>
            </a:r>
            <a:endParaRPr b="1" baseline="-25000" sz="20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v</a:t>
            </a:r>
            <a:r>
              <a:rPr baseline="-25000" lang="en" sz="1600">
                <a:solidFill>
                  <a:schemeClr val="dk1"/>
                </a:solidFill>
              </a:rPr>
              <a:t>i</a:t>
            </a:r>
            <a:r>
              <a:rPr baseline="30000" lang="en" sz="1600">
                <a:solidFill>
                  <a:schemeClr val="dk1"/>
                </a:solidFill>
              </a:rPr>
              <a:t>t  </a:t>
            </a:r>
            <a:r>
              <a:rPr lang="en" sz="1600">
                <a:solidFill>
                  <a:schemeClr val="dk1"/>
                </a:solidFill>
              </a:rPr>
              <a:t>current velocity of bat i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x</a:t>
            </a:r>
            <a:r>
              <a:rPr baseline="-25000" lang="en" sz="1600">
                <a:solidFill>
                  <a:schemeClr val="dk1"/>
                </a:solidFill>
              </a:rPr>
              <a:t>i</a:t>
            </a:r>
            <a:r>
              <a:rPr baseline="30000" lang="en" sz="1600">
                <a:solidFill>
                  <a:schemeClr val="dk1"/>
                </a:solidFill>
              </a:rPr>
              <a:t>t</a:t>
            </a:r>
            <a:r>
              <a:rPr lang="en" sz="1600">
                <a:solidFill>
                  <a:schemeClr val="dk1"/>
                </a:solidFill>
              </a:rPr>
              <a:t> Is the position bath</a:t>
            </a:r>
            <a:r>
              <a:rPr lang="en" sz="1600">
                <a:solidFill>
                  <a:schemeClr val="dk1"/>
                </a:solidFill>
              </a:rPr>
              <a:t> 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(modeled as learning rate value)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x* is the best learning rate right now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b="1" lang="en" sz="1600">
                <a:solidFill>
                  <a:schemeClr val="dk1"/>
                </a:solidFill>
              </a:rPr>
              <a:t>F</a:t>
            </a:r>
            <a:r>
              <a:rPr b="1" baseline="-25000" lang="en" sz="1600">
                <a:solidFill>
                  <a:schemeClr val="dk1"/>
                </a:solidFill>
              </a:rPr>
              <a:t>i </a:t>
            </a:r>
            <a:r>
              <a:rPr lang="en" sz="1600">
                <a:solidFill>
                  <a:schemeClr val="dk1"/>
                </a:solidFill>
              </a:rPr>
              <a:t>is frequent of bath i 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This determine how fast weight change in CNN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161" name="Google Shape;161;p22"/>
          <p:cNvSpPr txBox="1"/>
          <p:nvPr/>
        </p:nvSpPr>
        <p:spPr>
          <a:xfrm>
            <a:off x="4766200" y="903125"/>
            <a:ext cx="3831300" cy="354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</a:rPr>
              <a:t>Position</a:t>
            </a:r>
            <a:r>
              <a:rPr b="1" lang="en" sz="2000">
                <a:solidFill>
                  <a:schemeClr val="dk1"/>
                </a:solidFill>
              </a:rPr>
              <a:t>: x</a:t>
            </a:r>
            <a:r>
              <a:rPr b="1" baseline="-25000" lang="en" sz="2000">
                <a:solidFill>
                  <a:schemeClr val="dk1"/>
                </a:solidFill>
              </a:rPr>
              <a:t>i</a:t>
            </a:r>
            <a:r>
              <a:rPr b="1" baseline="30000" lang="en" sz="2000">
                <a:solidFill>
                  <a:schemeClr val="dk1"/>
                </a:solidFill>
              </a:rPr>
              <a:t>t+1</a:t>
            </a:r>
            <a:r>
              <a:rPr b="1" lang="en" sz="2000">
                <a:solidFill>
                  <a:schemeClr val="dk1"/>
                </a:solidFill>
              </a:rPr>
              <a:t>=x</a:t>
            </a:r>
            <a:r>
              <a:rPr b="1" baseline="-25000" lang="en" sz="2000">
                <a:solidFill>
                  <a:schemeClr val="dk1"/>
                </a:solidFill>
              </a:rPr>
              <a:t>i</a:t>
            </a:r>
            <a:r>
              <a:rPr b="1" baseline="30000" lang="en" sz="2000">
                <a:solidFill>
                  <a:schemeClr val="dk1"/>
                </a:solidFill>
              </a:rPr>
              <a:t>t </a:t>
            </a:r>
            <a:r>
              <a:rPr b="1" lang="en" sz="2000">
                <a:solidFill>
                  <a:schemeClr val="dk1"/>
                </a:solidFill>
              </a:rPr>
              <a:t>+ </a:t>
            </a:r>
            <a:r>
              <a:rPr b="1" lang="en" sz="2000">
                <a:solidFill>
                  <a:schemeClr val="dk1"/>
                </a:solidFill>
              </a:rPr>
              <a:t>v</a:t>
            </a:r>
            <a:r>
              <a:rPr b="1" baseline="-25000" lang="en" sz="2000">
                <a:solidFill>
                  <a:schemeClr val="dk1"/>
                </a:solidFill>
              </a:rPr>
              <a:t>i</a:t>
            </a:r>
            <a:r>
              <a:rPr b="1" baseline="30000" lang="en" sz="2000">
                <a:solidFill>
                  <a:schemeClr val="dk1"/>
                </a:solidFill>
              </a:rPr>
              <a:t>t+1</a:t>
            </a:r>
            <a:endParaRPr b="1" baseline="-25000" sz="20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v</a:t>
            </a:r>
            <a:r>
              <a:rPr baseline="-25000" lang="en" sz="1600">
                <a:solidFill>
                  <a:schemeClr val="dk1"/>
                </a:solidFill>
              </a:rPr>
              <a:t>i</a:t>
            </a:r>
            <a:r>
              <a:rPr baseline="30000" lang="en" sz="1600">
                <a:solidFill>
                  <a:schemeClr val="dk1"/>
                </a:solidFill>
              </a:rPr>
              <a:t>t+1 </a:t>
            </a:r>
            <a:r>
              <a:rPr baseline="30000" lang="en" sz="1600">
                <a:solidFill>
                  <a:schemeClr val="dk1"/>
                </a:solidFill>
              </a:rPr>
              <a:t> </a:t>
            </a:r>
            <a:r>
              <a:rPr lang="en" sz="1600">
                <a:solidFill>
                  <a:schemeClr val="dk1"/>
                </a:solidFill>
              </a:rPr>
              <a:t>moving distant</a:t>
            </a:r>
            <a:r>
              <a:rPr lang="en" sz="1600">
                <a:solidFill>
                  <a:schemeClr val="dk1"/>
                </a:solidFill>
              </a:rPr>
              <a:t> of bat i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x</a:t>
            </a:r>
            <a:r>
              <a:rPr baseline="-25000" lang="en" sz="1600">
                <a:solidFill>
                  <a:schemeClr val="dk1"/>
                </a:solidFill>
              </a:rPr>
              <a:t>i</a:t>
            </a:r>
            <a:r>
              <a:rPr baseline="30000" lang="en" sz="1600">
                <a:solidFill>
                  <a:schemeClr val="dk1"/>
                </a:solidFill>
              </a:rPr>
              <a:t>t</a:t>
            </a:r>
            <a:r>
              <a:rPr lang="en" sz="1600">
                <a:solidFill>
                  <a:schemeClr val="dk1"/>
                </a:solidFill>
              </a:rPr>
              <a:t> Is the position bath 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(modeled as learning rate value)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162" name="Google Shape;162;p22"/>
          <p:cNvSpPr txBox="1"/>
          <p:nvPr/>
        </p:nvSpPr>
        <p:spPr>
          <a:xfrm>
            <a:off x="311700" y="3453900"/>
            <a:ext cx="38313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</a:rPr>
              <a:t>Pulse rate (r</a:t>
            </a:r>
            <a:r>
              <a:rPr b="1" baseline="-25000" lang="en" sz="2000">
                <a:solidFill>
                  <a:schemeClr val="dk1"/>
                </a:solidFill>
              </a:rPr>
              <a:t>i</a:t>
            </a:r>
            <a:r>
              <a:rPr b="1" lang="en" sz="2000">
                <a:solidFill>
                  <a:schemeClr val="dk1"/>
                </a:solidFill>
              </a:rPr>
              <a:t>):r</a:t>
            </a:r>
            <a:r>
              <a:rPr b="1" baseline="-25000" lang="en" sz="2000">
                <a:solidFill>
                  <a:schemeClr val="dk1"/>
                </a:solidFill>
              </a:rPr>
              <a:t>i</a:t>
            </a:r>
            <a:r>
              <a:rPr b="1" baseline="30000" lang="en" sz="2000">
                <a:solidFill>
                  <a:schemeClr val="dk1"/>
                </a:solidFill>
              </a:rPr>
              <a:t>t+1</a:t>
            </a:r>
            <a:r>
              <a:rPr b="1" lang="en" sz="2000">
                <a:solidFill>
                  <a:schemeClr val="dk1"/>
                </a:solidFill>
              </a:rPr>
              <a:t>= r</a:t>
            </a:r>
            <a:r>
              <a:rPr b="1" baseline="-25000" lang="en" sz="2000">
                <a:solidFill>
                  <a:schemeClr val="dk1"/>
                </a:solidFill>
              </a:rPr>
              <a:t>max</a:t>
            </a:r>
            <a:r>
              <a:rPr b="1" lang="en" sz="2000">
                <a:solidFill>
                  <a:schemeClr val="dk1"/>
                </a:solidFill>
              </a:rPr>
              <a:t>(1-e</a:t>
            </a:r>
            <a:r>
              <a:rPr b="1" baseline="30000" lang="en" sz="2000">
                <a:solidFill>
                  <a:schemeClr val="dk1"/>
                </a:solidFill>
              </a:rPr>
              <a:t>-yt</a:t>
            </a:r>
            <a:r>
              <a:rPr b="1" lang="en" sz="2000">
                <a:solidFill>
                  <a:schemeClr val="dk1"/>
                </a:solidFill>
              </a:rPr>
              <a:t>)</a:t>
            </a:r>
            <a:endParaRPr b="1" sz="20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I</a:t>
            </a:r>
            <a:r>
              <a:rPr lang="en" sz="1600">
                <a:solidFill>
                  <a:schemeClr val="dk1"/>
                </a:solidFill>
              </a:rPr>
              <a:t>ntensification when when h</a:t>
            </a:r>
            <a:r>
              <a:rPr lang="en" sz="1600">
                <a:solidFill>
                  <a:schemeClr val="dk1"/>
                </a:solidFill>
              </a:rPr>
              <a:t>igh </a:t>
            </a:r>
            <a:r>
              <a:rPr lang="en" sz="1600">
                <a:solidFill>
                  <a:schemeClr val="dk1"/>
                </a:solidFill>
              </a:rPr>
              <a:t>r</a:t>
            </a:r>
            <a:r>
              <a:rPr baseline="-25000" lang="en" sz="1600">
                <a:solidFill>
                  <a:schemeClr val="dk1"/>
                </a:solidFill>
              </a:rPr>
              <a:t>i</a:t>
            </a:r>
            <a:endParaRPr baseline="-25000"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Diversification when when low r</a:t>
            </a:r>
            <a:r>
              <a:rPr baseline="-25000" lang="en" sz="1600">
                <a:solidFill>
                  <a:schemeClr val="dk1"/>
                </a:solidFill>
              </a:rPr>
              <a:t>i</a:t>
            </a:r>
            <a:endParaRPr baseline="-25000" sz="1600">
              <a:solidFill>
                <a:schemeClr val="dk1"/>
              </a:solidFill>
            </a:endParaRPr>
          </a:p>
        </p:txBody>
      </p:sp>
      <p:sp>
        <p:nvSpPr>
          <p:cNvPr id="163" name="Google Shape;163;p22"/>
          <p:cNvSpPr txBox="1"/>
          <p:nvPr/>
        </p:nvSpPr>
        <p:spPr>
          <a:xfrm>
            <a:off x="4698350" y="3453900"/>
            <a:ext cx="3831300" cy="13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</a:rPr>
              <a:t>Loadness</a:t>
            </a:r>
            <a:r>
              <a:rPr b="1" lang="en" sz="2000">
                <a:solidFill>
                  <a:schemeClr val="dk1"/>
                </a:solidFill>
              </a:rPr>
              <a:t> (A</a:t>
            </a:r>
            <a:r>
              <a:rPr b="1" baseline="-25000" lang="en" sz="2000">
                <a:solidFill>
                  <a:schemeClr val="dk1"/>
                </a:solidFill>
              </a:rPr>
              <a:t>i</a:t>
            </a:r>
            <a:r>
              <a:rPr b="1" baseline="30000" lang="en" sz="2000">
                <a:solidFill>
                  <a:schemeClr val="dk1"/>
                </a:solidFill>
              </a:rPr>
              <a:t>t+1</a:t>
            </a:r>
            <a:r>
              <a:rPr b="1" lang="en" sz="2000">
                <a:solidFill>
                  <a:schemeClr val="dk1"/>
                </a:solidFill>
              </a:rPr>
              <a:t>) </a:t>
            </a:r>
            <a:r>
              <a:rPr b="1" lang="en" sz="2000">
                <a:solidFill>
                  <a:schemeClr val="dk1"/>
                </a:solidFill>
              </a:rPr>
              <a:t>A</a:t>
            </a:r>
            <a:r>
              <a:rPr b="1" baseline="-25000" lang="en" sz="2000">
                <a:solidFill>
                  <a:schemeClr val="dk1"/>
                </a:solidFill>
              </a:rPr>
              <a:t>i</a:t>
            </a:r>
            <a:r>
              <a:rPr b="1" lang="en" sz="2000">
                <a:solidFill>
                  <a:schemeClr val="dk1"/>
                </a:solidFill>
              </a:rPr>
              <a:t>= ∝</a:t>
            </a:r>
            <a:r>
              <a:rPr b="1" lang="en" sz="2000">
                <a:solidFill>
                  <a:schemeClr val="dk1"/>
                </a:solidFill>
              </a:rPr>
              <a:t>A</a:t>
            </a:r>
            <a:r>
              <a:rPr b="1" baseline="-25000" lang="en" sz="2000">
                <a:solidFill>
                  <a:schemeClr val="dk1"/>
                </a:solidFill>
              </a:rPr>
              <a:t>i</a:t>
            </a:r>
            <a:r>
              <a:rPr b="1" baseline="30000" lang="en" sz="2000">
                <a:solidFill>
                  <a:schemeClr val="dk1"/>
                </a:solidFill>
              </a:rPr>
              <a:t>t</a:t>
            </a:r>
            <a:endParaRPr b="1" sz="20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Diversification when</a:t>
            </a:r>
            <a:r>
              <a:rPr lang="en" sz="1600">
                <a:solidFill>
                  <a:schemeClr val="dk1"/>
                </a:solidFill>
              </a:rPr>
              <a:t> high A</a:t>
            </a:r>
            <a:r>
              <a:rPr baseline="-25000" lang="en" sz="1600">
                <a:solidFill>
                  <a:schemeClr val="dk1"/>
                </a:solidFill>
              </a:rPr>
              <a:t>i</a:t>
            </a:r>
            <a:endParaRPr baseline="-25000"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Intensification </a:t>
            </a:r>
            <a:r>
              <a:rPr lang="en" sz="1600">
                <a:solidFill>
                  <a:schemeClr val="dk1"/>
                </a:solidFill>
              </a:rPr>
              <a:t>when</a:t>
            </a:r>
            <a:r>
              <a:rPr lang="en" sz="1600">
                <a:solidFill>
                  <a:schemeClr val="dk1"/>
                </a:solidFill>
              </a:rPr>
              <a:t> low A</a:t>
            </a:r>
            <a:r>
              <a:rPr baseline="-25000" lang="en" sz="1600">
                <a:solidFill>
                  <a:schemeClr val="dk1"/>
                </a:solidFill>
              </a:rPr>
              <a:t>i</a:t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descr="Beautify this slide" id="164" name="Google Shape;16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Application/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</cp:coreProperties>
</file>