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5143500" cx="9144000"/>
  <p:notesSz cx="6858000" cy="9144000"/>
  <p:embeddedFontLst>
    <p:embeddedFont>
      <p:font typeface="Play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E7A8A92-E713-4ED9-A069-41F8C18681C2}">
  <a:tblStyle styleId="{2E7A8A92-E713-4ED9-A069-41F8C18681C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DFD"/>
          </a:solidFill>
        </a:fill>
      </a:tcStyle>
    </a:wholeTbl>
    <a:band1H>
      <a:tcTxStyle/>
      <a:tcStyle>
        <a:fill>
          <a:solidFill>
            <a:srgbClr val="CDD8FB"/>
          </a:solidFill>
        </a:fill>
      </a:tcStyle>
    </a:band1H>
    <a:band2H>
      <a:tcTxStyle/>
    </a:band2H>
    <a:band1V>
      <a:tcTxStyle/>
      <a:tcStyle>
        <a:fill>
          <a:solidFill>
            <a:srgbClr val="CDD8FB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Play-regular.fntdata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5" Type="http://schemas.openxmlformats.org/officeDocument/2006/relationships/font" Target="fonts/Play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e6240eeced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e6240eeced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d95c445815_1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3d95c445815_1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dab5eaa519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g3dab5eaa51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d95c445815_1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3d95c445815_1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d95c445815_1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3d95c445815_1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d95c445815_1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g3d95c445815_1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d95c445815_1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g3d95c445815_1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d95c445815_1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g3d95c445815_1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95c445815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3d95c445815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d95c445815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g3d95c445815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95c445815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3d95c445815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d95c445815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3d95c445815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d95c445815_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3d95c445815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d95c445815_1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3d95c445815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d95c445815_1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3d95c445815_1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d95c445815_1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3d95c445815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2" name="Google Shape;62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1" name="Google Shape;8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5" name="Google Shape;85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6" name="Google Shape;86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0" name="Google Shape;9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huggingface.co/spaces/Azure2212/CityScapeSegmentationWebsite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huggingface.co/spaces/Azure2212/CityScapeSegmentationWebsite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gif"/><Relationship Id="rId4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22.png"/><Relationship Id="rId7" Type="http://schemas.openxmlformats.org/officeDocument/2006/relationships/image" Target="../media/image12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19.png"/><Relationship Id="rId11" Type="http://schemas.openxmlformats.org/officeDocument/2006/relationships/image" Target="../media/image15.png"/><Relationship Id="rId10" Type="http://schemas.openxmlformats.org/officeDocument/2006/relationships/image" Target="../media/image13.png"/><Relationship Id="rId9" Type="http://schemas.openxmlformats.org/officeDocument/2006/relationships/image" Target="../media/image18.png"/><Relationship Id="rId5" Type="http://schemas.openxmlformats.org/officeDocument/2006/relationships/image" Target="../media/image2.png"/><Relationship Id="rId6" Type="http://schemas.openxmlformats.org/officeDocument/2006/relationships/image" Target="../media/image16.png"/><Relationship Id="rId7" Type="http://schemas.openxmlformats.org/officeDocument/2006/relationships/image" Target="../media/image26.png"/><Relationship Id="rId8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 rotWithShape="1">
          <a:blip r:embed="rId3">
            <a:alphaModFix/>
          </a:blip>
          <a:srcRect b="0" l="30" r="20" t="0"/>
          <a:stretch/>
        </p:blipFill>
        <p:spPr>
          <a:xfrm>
            <a:off x="-35700" y="0"/>
            <a:ext cx="9210675" cy="5147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4FF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/>
          <p:nvPr/>
        </p:nvSpPr>
        <p:spPr>
          <a:xfrm>
            <a:off x="411480" y="914400"/>
            <a:ext cx="8321040" cy="3977639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4"/>
          <p:cNvSpPr/>
          <p:nvPr/>
        </p:nvSpPr>
        <p:spPr>
          <a:xfrm>
            <a:off x="0" y="5029200"/>
            <a:ext cx="9144000" cy="118872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4"/>
          <p:cNvSpPr/>
          <p:nvPr/>
        </p:nvSpPr>
        <p:spPr>
          <a:xfrm>
            <a:off x="7543800" y="-411480"/>
            <a:ext cx="2194560" cy="1280160"/>
          </a:xfrm>
          <a:prstGeom prst="ellipse">
            <a:avLst/>
          </a:prstGeom>
          <a:solidFill>
            <a:srgbClr val="1E66D7"/>
          </a:solidFill>
          <a:ln cap="flat" cmpd="sng" w="9525">
            <a:solidFill>
              <a:srgbClr val="1E66D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4"/>
          <p:cNvSpPr/>
          <p:nvPr/>
        </p:nvSpPr>
        <p:spPr>
          <a:xfrm>
            <a:off x="0" y="676656"/>
            <a:ext cx="9144000" cy="50292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4"/>
          <p:cNvSpPr/>
          <p:nvPr/>
        </p:nvSpPr>
        <p:spPr>
          <a:xfrm>
            <a:off x="0" y="0"/>
            <a:ext cx="9144000" cy="694944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0" name="Google Shape;250;p34"/>
          <p:cNvCxnSpPr/>
          <p:nvPr/>
        </p:nvCxnSpPr>
        <p:spPr>
          <a:xfrm>
            <a:off x="411480" y="694944"/>
            <a:ext cx="8321040" cy="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1" name="Google Shape;251;p34"/>
          <p:cNvSpPr txBox="1"/>
          <p:nvPr/>
        </p:nvSpPr>
        <p:spPr>
          <a:xfrm>
            <a:off x="8183879" y="4855464"/>
            <a:ext cx="7315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252" name="Google Shape;252;p34"/>
          <p:cNvSpPr txBox="1"/>
          <p:nvPr>
            <p:ph type="title"/>
          </p:nvPr>
        </p:nvSpPr>
        <p:spPr>
          <a:xfrm>
            <a:off x="411480" y="73152"/>
            <a:ext cx="8321040" cy="566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5226"/>
              <a:buNone/>
            </a:pPr>
            <a:r>
              <a:rPr b="1" lang="en" sz="27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Results: Per-Class IoU Over Epochs</a:t>
            </a:r>
            <a:endParaRPr/>
          </a:p>
        </p:txBody>
      </p:sp>
      <p:sp>
        <p:nvSpPr>
          <p:cNvPr id="253" name="Google Shape;253;p34"/>
          <p:cNvSpPr/>
          <p:nvPr/>
        </p:nvSpPr>
        <p:spPr>
          <a:xfrm>
            <a:off x="-502920" y="4434840"/>
            <a:ext cx="1920240" cy="1005840"/>
          </a:xfrm>
          <a:prstGeom prst="ellipse">
            <a:avLst/>
          </a:prstGeom>
          <a:solidFill>
            <a:srgbClr val="4691FF"/>
          </a:solidFill>
          <a:ln cap="flat" cmpd="sng" w="9525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107" y="1109808"/>
            <a:ext cx="7830780" cy="3301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4FF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5"/>
          <p:cNvSpPr/>
          <p:nvPr/>
        </p:nvSpPr>
        <p:spPr>
          <a:xfrm>
            <a:off x="411480" y="914400"/>
            <a:ext cx="8321100" cy="3977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5"/>
          <p:cNvSpPr/>
          <p:nvPr/>
        </p:nvSpPr>
        <p:spPr>
          <a:xfrm>
            <a:off x="0" y="5029200"/>
            <a:ext cx="9144000" cy="118800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5"/>
          <p:cNvSpPr/>
          <p:nvPr/>
        </p:nvSpPr>
        <p:spPr>
          <a:xfrm>
            <a:off x="-502920" y="4434840"/>
            <a:ext cx="1920300" cy="1005900"/>
          </a:xfrm>
          <a:prstGeom prst="ellipse">
            <a:avLst/>
          </a:prstGeom>
          <a:solidFill>
            <a:srgbClr val="4691FF"/>
          </a:solidFill>
          <a:ln cap="flat" cmpd="sng" w="9525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5"/>
          <p:cNvSpPr/>
          <p:nvPr/>
        </p:nvSpPr>
        <p:spPr>
          <a:xfrm>
            <a:off x="7543800" y="-411480"/>
            <a:ext cx="2194500" cy="1280100"/>
          </a:xfrm>
          <a:prstGeom prst="ellipse">
            <a:avLst/>
          </a:prstGeom>
          <a:solidFill>
            <a:srgbClr val="1E66D7"/>
          </a:solidFill>
          <a:ln cap="flat" cmpd="sng" w="9525">
            <a:solidFill>
              <a:srgbClr val="1E66D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5"/>
          <p:cNvSpPr/>
          <p:nvPr/>
        </p:nvSpPr>
        <p:spPr>
          <a:xfrm>
            <a:off x="0" y="676656"/>
            <a:ext cx="9144000" cy="50400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5"/>
          <p:cNvSpPr/>
          <p:nvPr/>
        </p:nvSpPr>
        <p:spPr>
          <a:xfrm>
            <a:off x="0" y="0"/>
            <a:ext cx="9144000" cy="694800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5" name="Google Shape;265;p35"/>
          <p:cNvCxnSpPr/>
          <p:nvPr/>
        </p:nvCxnSpPr>
        <p:spPr>
          <a:xfrm>
            <a:off x="411480" y="694944"/>
            <a:ext cx="8321100" cy="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6" name="Google Shape;266;p35"/>
          <p:cNvPicPr preferRelativeResize="0"/>
          <p:nvPr/>
        </p:nvPicPr>
        <p:blipFill rotWithShape="1">
          <a:blip r:embed="rId3">
            <a:alphaModFix/>
          </a:blip>
          <a:srcRect b="0" l="0" r="72871" t="7279"/>
          <a:stretch/>
        </p:blipFill>
        <p:spPr>
          <a:xfrm>
            <a:off x="1097275" y="1626375"/>
            <a:ext cx="2398000" cy="23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5"/>
          <p:cNvPicPr preferRelativeResize="0"/>
          <p:nvPr/>
        </p:nvPicPr>
        <p:blipFill rotWithShape="1">
          <a:blip r:embed="rId3">
            <a:alphaModFix/>
          </a:blip>
          <a:srcRect b="0" l="36807" r="36629" t="8341"/>
          <a:stretch/>
        </p:blipFill>
        <p:spPr>
          <a:xfrm>
            <a:off x="3495275" y="1653750"/>
            <a:ext cx="2348025" cy="23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5"/>
          <p:cNvPicPr preferRelativeResize="0"/>
          <p:nvPr/>
        </p:nvPicPr>
        <p:blipFill rotWithShape="1">
          <a:blip r:embed="rId3">
            <a:alphaModFix/>
          </a:blip>
          <a:srcRect b="0" l="73437" r="0" t="8341"/>
          <a:stretch/>
        </p:blipFill>
        <p:spPr>
          <a:xfrm>
            <a:off x="5893275" y="1653750"/>
            <a:ext cx="2348025" cy="23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5"/>
          <p:cNvSpPr/>
          <p:nvPr/>
        </p:nvSpPr>
        <p:spPr>
          <a:xfrm>
            <a:off x="1097280" y="4133087"/>
            <a:ext cx="6995100" cy="384000"/>
          </a:xfrm>
          <a:prstGeom prst="roundRect">
            <a:avLst>
              <a:gd fmla="val 16667" name="adj"/>
            </a:avLst>
          </a:prstGeom>
          <a:solidFill>
            <a:srgbClr val="E8F2FF"/>
          </a:solidFill>
          <a:ln cap="flat" cmpd="sng" w="12700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73150" lIns="128000" spcFirstLastPara="1" rIns="128000" wrap="square" tIns="73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Qualitative output: the model captures large regions well while smaller or rare objects remain harder to segment precisely.</a:t>
            </a:r>
            <a:endParaRPr/>
          </a:p>
        </p:txBody>
      </p:sp>
      <p:sp>
        <p:nvSpPr>
          <p:cNvPr id="270" name="Google Shape;270;p35"/>
          <p:cNvSpPr txBox="1"/>
          <p:nvPr/>
        </p:nvSpPr>
        <p:spPr>
          <a:xfrm>
            <a:off x="8183879" y="4855464"/>
            <a:ext cx="731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/>
          </a:p>
        </p:txBody>
      </p:sp>
      <p:sp>
        <p:nvSpPr>
          <p:cNvPr id="271" name="Google Shape;271;p35"/>
          <p:cNvSpPr txBox="1"/>
          <p:nvPr>
            <p:ph type="title"/>
          </p:nvPr>
        </p:nvSpPr>
        <p:spPr>
          <a:xfrm>
            <a:off x="411480" y="73152"/>
            <a:ext cx="83211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b="1" lang="en" sz="27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Results: Qualitative Prediction</a:t>
            </a:r>
            <a:endParaRPr/>
          </a:p>
        </p:txBody>
      </p:sp>
      <p:pic>
        <p:nvPicPr>
          <p:cNvPr id="272" name="Google Shape;272;p35"/>
          <p:cNvPicPr preferRelativeResize="0"/>
          <p:nvPr/>
        </p:nvPicPr>
        <p:blipFill rotWithShape="1">
          <a:blip r:embed="rId3">
            <a:alphaModFix/>
          </a:blip>
          <a:srcRect b="0" l="0" r="72871" t="7279"/>
          <a:stretch/>
        </p:blipFill>
        <p:spPr>
          <a:xfrm>
            <a:off x="1084857" y="1639562"/>
            <a:ext cx="2398000" cy="23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 rotWithShape="1">
          <a:blip r:embed="rId3">
            <a:alphaModFix/>
          </a:blip>
          <a:srcRect b="0" l="36807" r="36629" t="7279"/>
          <a:stretch/>
        </p:blipFill>
        <p:spPr>
          <a:xfrm>
            <a:off x="3507669" y="1641356"/>
            <a:ext cx="2348025" cy="23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5"/>
          <p:cNvPicPr preferRelativeResize="0"/>
          <p:nvPr/>
        </p:nvPicPr>
        <p:blipFill rotWithShape="1">
          <a:blip r:embed="rId3">
            <a:alphaModFix/>
          </a:blip>
          <a:srcRect b="0" l="72871" r="0" t="7279"/>
          <a:stretch/>
        </p:blipFill>
        <p:spPr>
          <a:xfrm>
            <a:off x="5868088" y="1641356"/>
            <a:ext cx="2398000" cy="23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5"/>
          <p:cNvSpPr txBox="1"/>
          <p:nvPr/>
        </p:nvSpPr>
        <p:spPr>
          <a:xfrm>
            <a:off x="1918261" y="1273100"/>
            <a:ext cx="1227000" cy="8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IMAGE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76" name="Google Shape;276;p35"/>
          <p:cNvSpPr txBox="1"/>
          <p:nvPr/>
        </p:nvSpPr>
        <p:spPr>
          <a:xfrm>
            <a:off x="3828313" y="1273106"/>
            <a:ext cx="1781100" cy="8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Ground Truth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77" name="Google Shape;277;p35"/>
          <p:cNvSpPr txBox="1"/>
          <p:nvPr/>
        </p:nvSpPr>
        <p:spPr>
          <a:xfrm>
            <a:off x="6292451" y="823462"/>
            <a:ext cx="1781100" cy="8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Prediction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IoU = 55.47%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FW = 87.19%</a:t>
            </a:r>
            <a:endParaRPr b="1"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4FF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6"/>
          <p:cNvSpPr/>
          <p:nvPr/>
        </p:nvSpPr>
        <p:spPr>
          <a:xfrm>
            <a:off x="6601968" y="941832"/>
            <a:ext cx="2240280" cy="3154680"/>
          </a:xfrm>
          <a:prstGeom prst="roundRect">
            <a:avLst>
              <a:gd fmla="val 16667" name="adj"/>
            </a:avLst>
          </a:prstGeom>
          <a:solidFill>
            <a:srgbClr val="E8F2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6"/>
          <p:cNvSpPr/>
          <p:nvPr/>
        </p:nvSpPr>
        <p:spPr>
          <a:xfrm>
            <a:off x="411480" y="896112"/>
            <a:ext cx="6172200" cy="324612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6"/>
          <p:cNvSpPr/>
          <p:nvPr/>
        </p:nvSpPr>
        <p:spPr>
          <a:xfrm>
            <a:off x="0" y="5029200"/>
            <a:ext cx="9144000" cy="118872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6"/>
          <p:cNvSpPr/>
          <p:nvPr/>
        </p:nvSpPr>
        <p:spPr>
          <a:xfrm>
            <a:off x="-502920" y="4434840"/>
            <a:ext cx="1920240" cy="1005840"/>
          </a:xfrm>
          <a:prstGeom prst="ellipse">
            <a:avLst/>
          </a:prstGeom>
          <a:solidFill>
            <a:srgbClr val="4691FF"/>
          </a:solidFill>
          <a:ln cap="flat" cmpd="sng" w="9525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6"/>
          <p:cNvSpPr/>
          <p:nvPr/>
        </p:nvSpPr>
        <p:spPr>
          <a:xfrm>
            <a:off x="7543800" y="-411480"/>
            <a:ext cx="2194560" cy="1280160"/>
          </a:xfrm>
          <a:prstGeom prst="ellipse">
            <a:avLst/>
          </a:prstGeom>
          <a:solidFill>
            <a:srgbClr val="1E66D7"/>
          </a:solidFill>
          <a:ln cap="flat" cmpd="sng" w="9525">
            <a:solidFill>
              <a:srgbClr val="1E66D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6"/>
          <p:cNvSpPr/>
          <p:nvPr/>
        </p:nvSpPr>
        <p:spPr>
          <a:xfrm>
            <a:off x="0" y="676656"/>
            <a:ext cx="9144000" cy="50292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6"/>
          <p:cNvSpPr/>
          <p:nvPr/>
        </p:nvSpPr>
        <p:spPr>
          <a:xfrm>
            <a:off x="0" y="0"/>
            <a:ext cx="9144000" cy="694944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9" name="Google Shape;289;p36"/>
          <p:cNvCxnSpPr/>
          <p:nvPr/>
        </p:nvCxnSpPr>
        <p:spPr>
          <a:xfrm>
            <a:off x="411480" y="694944"/>
            <a:ext cx="8321040" cy="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0" name="Google Shape;290;p36"/>
          <p:cNvSpPr txBox="1"/>
          <p:nvPr/>
        </p:nvSpPr>
        <p:spPr>
          <a:xfrm>
            <a:off x="1327050" y="4169649"/>
            <a:ext cx="64899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27425" lIns="45700" spcFirstLastPara="1" rIns="45700" wrap="square" tIns="27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https://huggingface.co/spaces/Azure2212/CityScapeSegmentationWebsite</a:t>
            </a:r>
            <a:br>
              <a:rPr b="1" i="0" lang="en" sz="1300" u="none" cap="none" strike="noStrike">
                <a:solidFill>
                  <a:srgbClr val="0069B4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291" name="Google Shape;291;p36"/>
          <p:cNvSpPr/>
          <p:nvPr/>
        </p:nvSpPr>
        <p:spPr>
          <a:xfrm>
            <a:off x="6720840" y="1051560"/>
            <a:ext cx="1965960" cy="2852928"/>
          </a:xfrm>
          <a:prstGeom prst="roundRect">
            <a:avLst>
              <a:gd fmla="val 16667" name="adj"/>
            </a:avLst>
          </a:prstGeom>
          <a:solidFill>
            <a:srgbClr val="E8F2FF"/>
          </a:solidFill>
          <a:ln cap="flat" cmpd="sng" w="12700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Web app capabilities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en" sz="11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• Upload an image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en" sz="11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• Select a model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en" sz="11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• Run segmentation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en" sz="11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• View overlay + counts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en" sz="11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• Support scene analysis</a:t>
            </a:r>
            <a:endParaRPr/>
          </a:p>
        </p:txBody>
      </p:sp>
      <p:sp>
        <p:nvSpPr>
          <p:cNvPr id="292" name="Google Shape;292;p36"/>
          <p:cNvSpPr txBox="1"/>
          <p:nvPr/>
        </p:nvSpPr>
        <p:spPr>
          <a:xfrm>
            <a:off x="8183879" y="4855464"/>
            <a:ext cx="7315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</p:txBody>
      </p:sp>
      <p:sp>
        <p:nvSpPr>
          <p:cNvPr id="293" name="Google Shape;293;p36"/>
          <p:cNvSpPr txBox="1"/>
          <p:nvPr>
            <p:ph type="title"/>
          </p:nvPr>
        </p:nvSpPr>
        <p:spPr>
          <a:xfrm>
            <a:off x="411480" y="73152"/>
            <a:ext cx="8321040" cy="566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5226"/>
              <a:buNone/>
            </a:pPr>
            <a:r>
              <a:rPr b="1" lang="en" sz="27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Application: Website Demo</a:t>
            </a:r>
            <a:endParaRPr/>
          </a:p>
        </p:txBody>
      </p:sp>
      <p:pic>
        <p:nvPicPr>
          <p:cNvPr id="294" name="Google Shape;29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927" y="1061913"/>
            <a:ext cx="5744790" cy="285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4FF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7"/>
          <p:cNvSpPr/>
          <p:nvPr/>
        </p:nvSpPr>
        <p:spPr>
          <a:xfrm>
            <a:off x="402336" y="896112"/>
            <a:ext cx="8339327" cy="1097280"/>
          </a:xfrm>
          <a:prstGeom prst="roundRect">
            <a:avLst>
              <a:gd fmla="val 16667" name="adj"/>
            </a:avLst>
          </a:prstGeom>
          <a:solidFill>
            <a:srgbClr val="F6FAFF"/>
          </a:solidFill>
          <a:ln cap="flat" cmpd="sng" w="9525">
            <a:solidFill>
              <a:srgbClr val="89B3E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7"/>
          <p:cNvSpPr/>
          <p:nvPr/>
        </p:nvSpPr>
        <p:spPr>
          <a:xfrm>
            <a:off x="474575" y="2190001"/>
            <a:ext cx="8321100" cy="249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7"/>
          <p:cNvSpPr/>
          <p:nvPr/>
        </p:nvSpPr>
        <p:spPr>
          <a:xfrm>
            <a:off x="0" y="5029200"/>
            <a:ext cx="9144000" cy="118872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7"/>
          <p:cNvSpPr/>
          <p:nvPr/>
        </p:nvSpPr>
        <p:spPr>
          <a:xfrm>
            <a:off x="-502920" y="4434840"/>
            <a:ext cx="1920240" cy="1005840"/>
          </a:xfrm>
          <a:prstGeom prst="ellipse">
            <a:avLst/>
          </a:prstGeom>
          <a:solidFill>
            <a:srgbClr val="4691FF"/>
          </a:solidFill>
          <a:ln cap="flat" cmpd="sng" w="9525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7"/>
          <p:cNvSpPr/>
          <p:nvPr/>
        </p:nvSpPr>
        <p:spPr>
          <a:xfrm>
            <a:off x="7543800" y="-411480"/>
            <a:ext cx="2194560" cy="1280160"/>
          </a:xfrm>
          <a:prstGeom prst="ellipse">
            <a:avLst/>
          </a:prstGeom>
          <a:solidFill>
            <a:srgbClr val="1E66D7"/>
          </a:solidFill>
          <a:ln cap="flat" cmpd="sng" w="9525">
            <a:solidFill>
              <a:srgbClr val="1E66D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7"/>
          <p:cNvSpPr/>
          <p:nvPr/>
        </p:nvSpPr>
        <p:spPr>
          <a:xfrm>
            <a:off x="0" y="676656"/>
            <a:ext cx="9144000" cy="50292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7"/>
          <p:cNvSpPr/>
          <p:nvPr/>
        </p:nvSpPr>
        <p:spPr>
          <a:xfrm>
            <a:off x="0" y="0"/>
            <a:ext cx="9144000" cy="694944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p37"/>
          <p:cNvCxnSpPr/>
          <p:nvPr/>
        </p:nvCxnSpPr>
        <p:spPr>
          <a:xfrm>
            <a:off x="411480" y="694944"/>
            <a:ext cx="8321040" cy="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7" name="Google Shape;307;p37" title="stuttgart_00_demo.gif"/>
          <p:cNvPicPr preferRelativeResize="0"/>
          <p:nvPr/>
        </p:nvPicPr>
        <p:blipFill rotWithShape="1">
          <a:blip r:embed="rId3">
            <a:alphaModFix/>
          </a:blip>
          <a:srcRect b="14288" l="0" r="0" t="0"/>
          <a:stretch/>
        </p:blipFill>
        <p:spPr>
          <a:xfrm>
            <a:off x="594688" y="2345875"/>
            <a:ext cx="7954625" cy="19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7"/>
          <p:cNvSpPr txBox="1"/>
          <p:nvPr/>
        </p:nvSpPr>
        <p:spPr>
          <a:xfrm>
            <a:off x="530352" y="987552"/>
            <a:ext cx="80467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5" lIns="18275" spcFirstLastPara="1" rIns="18275" wrap="square" tIns="18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Semantic segmentation turns raw video into structured scene awareness for autonomous systems.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The model can focus on driving-relevant classes such as road, cars, people, signs, sky and vegetation.</a:t>
            </a:r>
            <a:endParaRPr/>
          </a:p>
        </p:txBody>
      </p:sp>
      <p:sp>
        <p:nvSpPr>
          <p:cNvPr id="309" name="Google Shape;309;p37"/>
          <p:cNvSpPr txBox="1"/>
          <p:nvPr/>
        </p:nvSpPr>
        <p:spPr>
          <a:xfrm>
            <a:off x="997525" y="4317975"/>
            <a:ext cx="32967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425" lIns="45700" spcFirstLastPara="1" rIns="45700" wrap="square" tIns="27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Human view</a:t>
            </a:r>
            <a:endParaRPr/>
          </a:p>
        </p:txBody>
      </p:sp>
      <p:sp>
        <p:nvSpPr>
          <p:cNvPr id="310" name="Google Shape;310;p37"/>
          <p:cNvSpPr txBox="1"/>
          <p:nvPr/>
        </p:nvSpPr>
        <p:spPr>
          <a:xfrm>
            <a:off x="5112275" y="4317975"/>
            <a:ext cx="32967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425" lIns="45700" spcFirstLastPara="1" rIns="45700" wrap="square" tIns="27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Model / vehicle view</a:t>
            </a:r>
            <a:endParaRPr/>
          </a:p>
        </p:txBody>
      </p:sp>
      <p:sp>
        <p:nvSpPr>
          <p:cNvPr id="311" name="Google Shape;311;p37"/>
          <p:cNvSpPr txBox="1"/>
          <p:nvPr/>
        </p:nvSpPr>
        <p:spPr>
          <a:xfrm>
            <a:off x="8183879" y="4855464"/>
            <a:ext cx="7315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/>
          </a:p>
        </p:txBody>
      </p:sp>
      <p:sp>
        <p:nvSpPr>
          <p:cNvPr id="312" name="Google Shape;312;p37"/>
          <p:cNvSpPr txBox="1"/>
          <p:nvPr>
            <p:ph type="title"/>
          </p:nvPr>
        </p:nvSpPr>
        <p:spPr>
          <a:xfrm>
            <a:off x="411480" y="73152"/>
            <a:ext cx="8321040" cy="566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5226"/>
              <a:buNone/>
            </a:pPr>
            <a:r>
              <a:rPr b="1" lang="en" sz="27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Potential Applications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4FF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8"/>
          <p:cNvSpPr/>
          <p:nvPr/>
        </p:nvSpPr>
        <p:spPr>
          <a:xfrm>
            <a:off x="658368" y="841248"/>
            <a:ext cx="7863840" cy="4224528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8"/>
          <p:cNvSpPr/>
          <p:nvPr/>
        </p:nvSpPr>
        <p:spPr>
          <a:xfrm>
            <a:off x="0" y="5029200"/>
            <a:ext cx="9144000" cy="118872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8"/>
          <p:cNvSpPr/>
          <p:nvPr/>
        </p:nvSpPr>
        <p:spPr>
          <a:xfrm>
            <a:off x="7543800" y="-411480"/>
            <a:ext cx="2194560" cy="1280160"/>
          </a:xfrm>
          <a:prstGeom prst="ellipse">
            <a:avLst/>
          </a:prstGeom>
          <a:solidFill>
            <a:srgbClr val="1E66D7"/>
          </a:solidFill>
          <a:ln cap="flat" cmpd="sng" w="9525">
            <a:solidFill>
              <a:srgbClr val="1E66D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8"/>
          <p:cNvSpPr/>
          <p:nvPr/>
        </p:nvSpPr>
        <p:spPr>
          <a:xfrm>
            <a:off x="0" y="676656"/>
            <a:ext cx="9144000" cy="50292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8"/>
          <p:cNvSpPr/>
          <p:nvPr/>
        </p:nvSpPr>
        <p:spPr>
          <a:xfrm>
            <a:off x="0" y="0"/>
            <a:ext cx="9144000" cy="694944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2" name="Google Shape;322;p38"/>
          <p:cNvCxnSpPr/>
          <p:nvPr/>
        </p:nvCxnSpPr>
        <p:spPr>
          <a:xfrm>
            <a:off x="411480" y="694944"/>
            <a:ext cx="8321040" cy="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23" name="Google Shape;323;p38" title="ChatGPT Image Apr 23, 2026, 09_42_44 PM.png"/>
          <p:cNvPicPr preferRelativeResize="0"/>
          <p:nvPr/>
        </p:nvPicPr>
        <p:blipFill rotWithShape="1">
          <a:blip r:embed="rId3">
            <a:alphaModFix/>
          </a:blip>
          <a:srcRect b="0" l="0" r="0" t="10611"/>
          <a:stretch/>
        </p:blipFill>
        <p:spPr>
          <a:xfrm>
            <a:off x="1062000" y="956413"/>
            <a:ext cx="7020000" cy="39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8"/>
          <p:cNvSpPr txBox="1"/>
          <p:nvPr/>
        </p:nvSpPr>
        <p:spPr>
          <a:xfrm>
            <a:off x="8183879" y="4855464"/>
            <a:ext cx="7315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/>
          </a:p>
        </p:txBody>
      </p:sp>
      <p:sp>
        <p:nvSpPr>
          <p:cNvPr id="325" name="Google Shape;325;p38"/>
          <p:cNvSpPr txBox="1"/>
          <p:nvPr>
            <p:ph type="title"/>
          </p:nvPr>
        </p:nvSpPr>
        <p:spPr>
          <a:xfrm>
            <a:off x="411480" y="73152"/>
            <a:ext cx="8321040" cy="566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27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Future Work: Richer Scene Understanding</a:t>
            </a:r>
            <a:endParaRPr/>
          </a:p>
        </p:txBody>
      </p:sp>
      <p:sp>
        <p:nvSpPr>
          <p:cNvPr id="326" name="Google Shape;326;p38"/>
          <p:cNvSpPr/>
          <p:nvPr/>
        </p:nvSpPr>
        <p:spPr>
          <a:xfrm>
            <a:off x="-502920" y="4434840"/>
            <a:ext cx="1920240" cy="1005840"/>
          </a:xfrm>
          <a:prstGeom prst="ellipse">
            <a:avLst/>
          </a:prstGeom>
          <a:solidFill>
            <a:srgbClr val="4691FF"/>
          </a:solidFill>
          <a:ln cap="flat" cmpd="sng" w="9525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4FF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9"/>
          <p:cNvSpPr/>
          <p:nvPr/>
        </p:nvSpPr>
        <p:spPr>
          <a:xfrm>
            <a:off x="640080" y="1097280"/>
            <a:ext cx="7863840" cy="3337560"/>
          </a:xfrm>
          <a:prstGeom prst="roundRect">
            <a:avLst>
              <a:gd fmla="val 16667" name="adj"/>
            </a:avLst>
          </a:prstGeom>
          <a:solidFill>
            <a:srgbClr val="F6FA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9"/>
          <p:cNvSpPr/>
          <p:nvPr/>
        </p:nvSpPr>
        <p:spPr>
          <a:xfrm>
            <a:off x="0" y="5029200"/>
            <a:ext cx="9144000" cy="118872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9"/>
          <p:cNvSpPr/>
          <p:nvPr/>
        </p:nvSpPr>
        <p:spPr>
          <a:xfrm>
            <a:off x="-502920" y="4434840"/>
            <a:ext cx="1920240" cy="1005840"/>
          </a:xfrm>
          <a:prstGeom prst="ellipse">
            <a:avLst/>
          </a:prstGeom>
          <a:solidFill>
            <a:srgbClr val="4691FF"/>
          </a:solidFill>
          <a:ln cap="flat" cmpd="sng" w="9525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9"/>
          <p:cNvSpPr/>
          <p:nvPr/>
        </p:nvSpPr>
        <p:spPr>
          <a:xfrm>
            <a:off x="7543800" y="-411480"/>
            <a:ext cx="2194560" cy="1280160"/>
          </a:xfrm>
          <a:prstGeom prst="ellipse">
            <a:avLst/>
          </a:prstGeom>
          <a:solidFill>
            <a:srgbClr val="1E66D7"/>
          </a:solidFill>
          <a:ln cap="flat" cmpd="sng" w="9525">
            <a:solidFill>
              <a:srgbClr val="1E66D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9"/>
          <p:cNvSpPr/>
          <p:nvPr/>
        </p:nvSpPr>
        <p:spPr>
          <a:xfrm>
            <a:off x="0" y="676656"/>
            <a:ext cx="9144000" cy="50292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39"/>
          <p:cNvSpPr/>
          <p:nvPr/>
        </p:nvSpPr>
        <p:spPr>
          <a:xfrm>
            <a:off x="0" y="0"/>
            <a:ext cx="9144000" cy="694944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9"/>
          <p:cNvSpPr/>
          <p:nvPr/>
        </p:nvSpPr>
        <p:spPr>
          <a:xfrm>
            <a:off x="347472" y="841248"/>
            <a:ext cx="8412480" cy="10972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9"/>
          <p:cNvSpPr txBox="1"/>
          <p:nvPr/>
        </p:nvSpPr>
        <p:spPr>
          <a:xfrm>
            <a:off x="685800" y="1053390"/>
            <a:ext cx="77724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425" lIns="45700" spcFirstLastPara="1" rIns="45700" wrap="square" tIns="27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200" u="none" cap="none" strike="noStrike">
                <a:solidFill>
                  <a:srgbClr val="1BC7E6"/>
                </a:solidFill>
                <a:latin typeface="Arial"/>
                <a:ea typeface="Arial"/>
                <a:cs typeface="Arial"/>
                <a:sym typeface="Arial"/>
              </a:rPr>
              <a:t>Pixels → masks → scene analysis</a:t>
            </a:r>
            <a:endParaRPr/>
          </a:p>
        </p:txBody>
      </p:sp>
      <p:sp>
        <p:nvSpPr>
          <p:cNvPr id="339" name="Google Shape;339;p39"/>
          <p:cNvSpPr/>
          <p:nvPr/>
        </p:nvSpPr>
        <p:spPr>
          <a:xfrm>
            <a:off x="822960" y="1463040"/>
            <a:ext cx="7498200" cy="2834700"/>
          </a:xfrm>
          <a:prstGeom prst="roundRect">
            <a:avLst>
              <a:gd fmla="val 16667" name="adj"/>
            </a:avLst>
          </a:prstGeom>
          <a:solidFill>
            <a:srgbClr val="F8FAFC"/>
          </a:solidFill>
          <a:ln cap="flat" cmpd="sng" w="12700">
            <a:solidFill>
              <a:srgbClr val="CBD5E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109725" lIns="210300" spcFirstLastPara="1" rIns="210300" wrap="square" tIns="13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Project takeaways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0" i="0" lang="en" sz="132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• Built and evaluated Cityscapes semantic-segmentation models across multiple architectures.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32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• UNet + CBAM produced the strongest overall result in our comparison.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32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• Class imbalance shows why IoU and FWIoU matter more than accuracy alone.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32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• The web app connects segmentation output to practical mask-based scene analysis.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32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• Future work adds depth, video context, and LLM-based reasoning.</a:t>
            </a:r>
            <a:endParaRPr/>
          </a:p>
        </p:txBody>
      </p:sp>
      <p:sp>
        <p:nvSpPr>
          <p:cNvPr id="340" name="Google Shape;340;p39"/>
          <p:cNvSpPr txBox="1"/>
          <p:nvPr/>
        </p:nvSpPr>
        <p:spPr>
          <a:xfrm>
            <a:off x="8183879" y="4855464"/>
            <a:ext cx="7315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  <p:sp>
        <p:nvSpPr>
          <p:cNvPr id="341" name="Google Shape;341;p39"/>
          <p:cNvSpPr txBox="1"/>
          <p:nvPr>
            <p:ph type="title"/>
          </p:nvPr>
        </p:nvSpPr>
        <p:spPr>
          <a:xfrm>
            <a:off x="411480" y="73152"/>
            <a:ext cx="8321040" cy="566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5226"/>
              <a:buNone/>
            </a:pPr>
            <a:r>
              <a:rPr b="1" lang="en" sz="27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Conclusion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4FF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0"/>
          <p:cNvSpPr/>
          <p:nvPr/>
        </p:nvSpPr>
        <p:spPr>
          <a:xfrm>
            <a:off x="0" y="5029200"/>
            <a:ext cx="9144000" cy="118872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40"/>
          <p:cNvSpPr/>
          <p:nvPr/>
        </p:nvSpPr>
        <p:spPr>
          <a:xfrm>
            <a:off x="-502920" y="4434840"/>
            <a:ext cx="1920240" cy="1005840"/>
          </a:xfrm>
          <a:prstGeom prst="ellipse">
            <a:avLst/>
          </a:prstGeom>
          <a:solidFill>
            <a:srgbClr val="4691FF"/>
          </a:solidFill>
          <a:ln cap="flat" cmpd="sng" w="9525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40"/>
          <p:cNvSpPr/>
          <p:nvPr/>
        </p:nvSpPr>
        <p:spPr>
          <a:xfrm>
            <a:off x="7543800" y="-411480"/>
            <a:ext cx="2194560" cy="1280160"/>
          </a:xfrm>
          <a:prstGeom prst="ellipse">
            <a:avLst/>
          </a:prstGeom>
          <a:solidFill>
            <a:srgbClr val="1E66D7"/>
          </a:solidFill>
          <a:ln cap="flat" cmpd="sng" w="9525">
            <a:solidFill>
              <a:srgbClr val="1E66D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0"/>
          <p:cNvSpPr/>
          <p:nvPr/>
        </p:nvSpPr>
        <p:spPr>
          <a:xfrm>
            <a:off x="0" y="676656"/>
            <a:ext cx="9144000" cy="50292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0"/>
          <p:cNvSpPr/>
          <p:nvPr/>
        </p:nvSpPr>
        <p:spPr>
          <a:xfrm>
            <a:off x="0" y="0"/>
            <a:ext cx="9144000" cy="694944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1" name="Google Shape;351;p40"/>
          <p:cNvCxnSpPr/>
          <p:nvPr/>
        </p:nvCxnSpPr>
        <p:spPr>
          <a:xfrm>
            <a:off x="411480" y="694944"/>
            <a:ext cx="8321040" cy="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2" name="Google Shape;352;p40"/>
          <p:cNvSpPr/>
          <p:nvPr/>
        </p:nvSpPr>
        <p:spPr>
          <a:xfrm>
            <a:off x="451800" y="1030250"/>
            <a:ext cx="3918300" cy="3246000"/>
          </a:xfrm>
          <a:prstGeom prst="roundRect">
            <a:avLst>
              <a:gd fmla="val 16667" name="adj"/>
            </a:avLst>
          </a:prstGeom>
          <a:solidFill>
            <a:srgbClr val="F8FAFC"/>
          </a:solidFill>
          <a:ln cap="flat" cmpd="sng" w="12700">
            <a:solidFill>
              <a:srgbClr val="CBD5E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Project resources</a:t>
            </a:r>
            <a:endParaRPr sz="900"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en" sz="118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• Cityscapes Dataset: https://www.cityscapes-dataset.com/</a:t>
            </a:r>
            <a:endParaRPr sz="1300"/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en" sz="118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• Hugging Face Space: </a:t>
            </a:r>
            <a:r>
              <a:rPr lang="en" sz="1180" u="sng">
                <a:solidFill>
                  <a:schemeClr val="hlink"/>
                </a:solidFill>
                <a:hlinkClick r:id="rId3"/>
              </a:rPr>
              <a:t>Cityscape Segmentation - a Hugging Face Space by Azure2212</a:t>
            </a:r>
            <a:endParaRPr sz="13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rgbClr val="111F3A"/>
                </a:solidFill>
              </a:rPr>
              <a:t>Core Models &amp; Architectures</a:t>
            </a:r>
            <a:endParaRPr b="1"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SzPts val="1100"/>
              <a:buNone/>
            </a:pPr>
            <a:r>
              <a:rPr lang="en" sz="1100">
                <a:solidFill>
                  <a:srgbClr val="111F3A"/>
                </a:solidFill>
              </a:rPr>
              <a:t>• U-Net (Ronneberger et al., 2015)</a:t>
            </a:r>
            <a:endParaRPr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SzPts val="1100"/>
              <a:buNone/>
            </a:pPr>
            <a:r>
              <a:rPr lang="en" sz="1100">
                <a:solidFill>
                  <a:srgbClr val="111F3A"/>
                </a:solidFill>
              </a:rPr>
              <a:t>• CBAM Attention (Woo et al., 2018)</a:t>
            </a:r>
            <a:endParaRPr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SzPts val="1100"/>
              <a:buNone/>
            </a:pPr>
            <a:r>
              <a:rPr lang="en" sz="1100">
                <a:solidFill>
                  <a:srgbClr val="111F3A"/>
                </a:solidFill>
              </a:rPr>
              <a:t>• Fully Convolutional Networks (Long et al., 2015)</a:t>
            </a:r>
            <a:endParaRPr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SzPts val="1100"/>
              <a:buNone/>
            </a:pPr>
            <a:r>
              <a:rPr lang="en" sz="1100">
                <a:solidFill>
                  <a:srgbClr val="111F3A"/>
                </a:solidFill>
              </a:rPr>
              <a:t>• DeepLab / Atrous Convolution (Chen et al., 2017)</a:t>
            </a:r>
            <a:endParaRPr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SzPts val="1100"/>
              <a:buNone/>
            </a:pPr>
            <a:r>
              <a:rPr lang="en" sz="1100">
                <a:solidFill>
                  <a:srgbClr val="111F3A"/>
                </a:solidFill>
              </a:rPr>
              <a:t>• MobileNetV3 (Howard et al., 2019)</a:t>
            </a:r>
            <a:endParaRPr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SzPts val="1100"/>
              <a:buNone/>
            </a:pPr>
            <a:r>
              <a:rPr lang="en" sz="1100">
                <a:solidFill>
                  <a:srgbClr val="111F3A"/>
                </a:solidFill>
              </a:rPr>
              <a:t>• Swin Transformer V2 (Liu et al., 2022)</a:t>
            </a:r>
            <a:endParaRPr sz="1380">
              <a:solidFill>
                <a:srgbClr val="111F3A"/>
              </a:solidFill>
            </a:endParaRPr>
          </a:p>
        </p:txBody>
      </p:sp>
      <p:sp>
        <p:nvSpPr>
          <p:cNvPr id="353" name="Google Shape;353;p40"/>
          <p:cNvSpPr txBox="1"/>
          <p:nvPr/>
        </p:nvSpPr>
        <p:spPr>
          <a:xfrm>
            <a:off x="640055" y="4611546"/>
            <a:ext cx="78639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7425" lIns="45700" spcFirstLastPara="1" rIns="45700" wrap="square" tIns="27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1BC7E6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sp>
        <p:nvSpPr>
          <p:cNvPr id="354" name="Google Shape;354;p40"/>
          <p:cNvSpPr txBox="1"/>
          <p:nvPr/>
        </p:nvSpPr>
        <p:spPr>
          <a:xfrm>
            <a:off x="8183879" y="4855464"/>
            <a:ext cx="7315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/>
          </a:p>
        </p:txBody>
      </p:sp>
      <p:sp>
        <p:nvSpPr>
          <p:cNvPr id="355" name="Google Shape;355;p40"/>
          <p:cNvSpPr txBox="1"/>
          <p:nvPr>
            <p:ph type="title"/>
          </p:nvPr>
        </p:nvSpPr>
        <p:spPr>
          <a:xfrm>
            <a:off x="411480" y="73152"/>
            <a:ext cx="8321040" cy="566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5226"/>
              <a:buNone/>
            </a:pPr>
            <a:r>
              <a:rPr b="1" lang="en" sz="27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References</a:t>
            </a:r>
            <a:endParaRPr/>
          </a:p>
        </p:txBody>
      </p:sp>
      <p:sp>
        <p:nvSpPr>
          <p:cNvPr id="356" name="Google Shape;356;p40"/>
          <p:cNvSpPr/>
          <p:nvPr/>
        </p:nvSpPr>
        <p:spPr>
          <a:xfrm>
            <a:off x="4572000" y="1046250"/>
            <a:ext cx="3918300" cy="3246000"/>
          </a:xfrm>
          <a:prstGeom prst="roundRect">
            <a:avLst>
              <a:gd fmla="val 16667" name="adj"/>
            </a:avLst>
          </a:prstGeom>
          <a:solidFill>
            <a:srgbClr val="F6FA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0"/>
          <p:cNvSpPr txBox="1"/>
          <p:nvPr/>
        </p:nvSpPr>
        <p:spPr>
          <a:xfrm>
            <a:off x="4822650" y="1312200"/>
            <a:ext cx="3417000" cy="25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111F3A"/>
                </a:solidFill>
              </a:rPr>
              <a:t>Segmentation &amp; Scene Understanding</a:t>
            </a:r>
            <a:endParaRPr b="1"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111F3A"/>
                </a:solidFill>
              </a:rPr>
              <a:t>• Cityscapes Dataset (Cordts et al., 2016)</a:t>
            </a:r>
            <a:endParaRPr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111F3A"/>
                </a:solidFill>
              </a:rPr>
              <a:t>• PSPNet (Zhao et al., 2017)</a:t>
            </a:r>
            <a:endParaRPr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111F3A"/>
                </a:solidFill>
              </a:rPr>
              <a:t>• SPGNet (Cheng et al., 2019)</a:t>
            </a:r>
            <a:endParaRPr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111F3A"/>
                </a:solidFill>
              </a:rPr>
              <a:t>• Height-Driven Attention (Choi et al., 2020)</a:t>
            </a:r>
            <a:endParaRPr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111F3A"/>
                </a:solidFill>
              </a:rPr>
              <a:t>• Panoptic Segmentation (Kirillov et al., 2019)</a:t>
            </a:r>
            <a:endParaRPr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111F3A"/>
                </a:solidFill>
              </a:rPr>
              <a:t>Supporting Work</a:t>
            </a:r>
            <a:endParaRPr b="1"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111F3A"/>
                </a:solidFill>
              </a:rPr>
              <a:t>• Semantic Segmentation Survey (Guo et al., 2018)</a:t>
            </a:r>
            <a:endParaRPr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111F3A"/>
                </a:solidFill>
              </a:rPr>
              <a:t>• Hybrid CRF Analysis (Mottaghi et al., 2013)</a:t>
            </a:r>
            <a:endParaRPr sz="1100">
              <a:solidFill>
                <a:srgbClr val="111F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4FF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/>
          <p:nvPr/>
        </p:nvSpPr>
        <p:spPr>
          <a:xfrm>
            <a:off x="3429000" y="896112"/>
            <a:ext cx="5532120" cy="3886200"/>
          </a:xfrm>
          <a:prstGeom prst="roundRect">
            <a:avLst>
              <a:gd fmla="val 16667" name="adj"/>
            </a:avLst>
          </a:prstGeom>
          <a:solidFill>
            <a:srgbClr val="F6FA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6"/>
          <p:cNvSpPr/>
          <p:nvPr/>
        </p:nvSpPr>
        <p:spPr>
          <a:xfrm>
            <a:off x="329184" y="896112"/>
            <a:ext cx="2971800" cy="3886200"/>
          </a:xfrm>
          <a:prstGeom prst="roundRect">
            <a:avLst>
              <a:gd fmla="val 16667" name="adj"/>
            </a:avLst>
          </a:prstGeom>
          <a:solidFill>
            <a:srgbClr val="F6FA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6"/>
          <p:cNvSpPr/>
          <p:nvPr/>
        </p:nvSpPr>
        <p:spPr>
          <a:xfrm>
            <a:off x="0" y="5029200"/>
            <a:ext cx="9144000" cy="118872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6"/>
          <p:cNvSpPr/>
          <p:nvPr/>
        </p:nvSpPr>
        <p:spPr>
          <a:xfrm>
            <a:off x="-502920" y="4434840"/>
            <a:ext cx="1920240" cy="1005840"/>
          </a:xfrm>
          <a:prstGeom prst="ellipse">
            <a:avLst/>
          </a:prstGeom>
          <a:solidFill>
            <a:srgbClr val="4691FF"/>
          </a:solidFill>
          <a:ln cap="flat" cmpd="sng" w="9525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6"/>
          <p:cNvSpPr/>
          <p:nvPr/>
        </p:nvSpPr>
        <p:spPr>
          <a:xfrm>
            <a:off x="7543800" y="-411480"/>
            <a:ext cx="2194560" cy="1280160"/>
          </a:xfrm>
          <a:prstGeom prst="ellipse">
            <a:avLst/>
          </a:prstGeom>
          <a:solidFill>
            <a:srgbClr val="1E66D7"/>
          </a:solidFill>
          <a:ln cap="flat" cmpd="sng" w="9525">
            <a:solidFill>
              <a:srgbClr val="1E66D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6"/>
          <p:cNvSpPr/>
          <p:nvPr/>
        </p:nvSpPr>
        <p:spPr>
          <a:xfrm>
            <a:off x="0" y="676656"/>
            <a:ext cx="9144000" cy="50292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6"/>
          <p:cNvSpPr/>
          <p:nvPr/>
        </p:nvSpPr>
        <p:spPr>
          <a:xfrm>
            <a:off x="0" y="0"/>
            <a:ext cx="9144000" cy="694944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6"/>
          <p:cNvSpPr txBox="1"/>
          <p:nvPr>
            <p:ph idx="4294967295" type="subTitle"/>
          </p:nvPr>
        </p:nvSpPr>
        <p:spPr>
          <a:xfrm>
            <a:off x="530352" y="987552"/>
            <a:ext cx="2606040" cy="36576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36575" lIns="54850" spcFirstLastPara="1" rIns="36575" wrap="square" tIns="365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" sz="11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Why this project matters:</a:t>
            </a:r>
            <a:endParaRPr b="1" i="0" sz="1800" u="none" cap="none" strike="noStrike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0" i="0" lang="en" sz="10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Autonomous systems need detailed urban scene understanding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0" i="0" lang="en" sz="10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Cityscapes segmentation classifies every pixel in street scenes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0" i="0" lang="en" sz="10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Segmented masks separate roads, cars, people, signs, and terrain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0" i="0" lang="en" sz="10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We extend masks into explainable scene analysis signals</a:t>
            </a:r>
            <a:endParaRPr/>
          </a:p>
        </p:txBody>
      </p:sp>
      <p:pic>
        <p:nvPicPr>
          <p:cNvPr id="112" name="Google Shape;112;p26" title="cities_overview.gif"/>
          <p:cNvPicPr preferRelativeResize="0"/>
          <p:nvPr/>
        </p:nvPicPr>
        <p:blipFill rotWithShape="1">
          <a:blip r:embed="rId3">
            <a:alphaModFix/>
          </a:blip>
          <a:srcRect b="3264" l="1189" r="1345" t="14323"/>
          <a:stretch/>
        </p:blipFill>
        <p:spPr>
          <a:xfrm>
            <a:off x="3649100" y="1112275"/>
            <a:ext cx="5083425" cy="1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3324" y="2915250"/>
            <a:ext cx="3939025" cy="139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6"/>
          <p:cNvSpPr txBox="1"/>
          <p:nvPr/>
        </p:nvSpPr>
        <p:spPr>
          <a:xfrm>
            <a:off x="3954808" y="2571403"/>
            <a:ext cx="4480500" cy="2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425" lIns="45700" spcFirstLastPara="1" rIns="45700" wrap="square" tIns="27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Raw input  →  semantic mask  →  class meaning</a:t>
            </a:r>
            <a:endParaRPr/>
          </a:p>
        </p:txBody>
      </p:sp>
      <p:sp>
        <p:nvSpPr>
          <p:cNvPr id="115" name="Google Shape;115;p26"/>
          <p:cNvSpPr txBox="1"/>
          <p:nvPr/>
        </p:nvSpPr>
        <p:spPr>
          <a:xfrm>
            <a:off x="8183879" y="4855464"/>
            <a:ext cx="7315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/>
          </a:p>
        </p:txBody>
      </p:sp>
      <p:sp>
        <p:nvSpPr>
          <p:cNvPr id="116" name="Google Shape;116;p26"/>
          <p:cNvSpPr txBox="1"/>
          <p:nvPr>
            <p:ph type="title"/>
          </p:nvPr>
        </p:nvSpPr>
        <p:spPr>
          <a:xfrm>
            <a:off x="411480" y="73152"/>
            <a:ext cx="8321040" cy="566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27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Project Overview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4FF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7"/>
          <p:cNvSpPr/>
          <p:nvPr/>
        </p:nvSpPr>
        <p:spPr>
          <a:xfrm>
            <a:off x="182880" y="886968"/>
            <a:ext cx="8778240" cy="3977639"/>
          </a:xfrm>
          <a:prstGeom prst="roundRect">
            <a:avLst>
              <a:gd fmla="val 16667" name="adj"/>
            </a:avLst>
          </a:prstGeom>
          <a:solidFill>
            <a:srgbClr val="F6FA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7"/>
          <p:cNvSpPr/>
          <p:nvPr/>
        </p:nvSpPr>
        <p:spPr>
          <a:xfrm>
            <a:off x="0" y="5029200"/>
            <a:ext cx="9144000" cy="118872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7"/>
          <p:cNvSpPr/>
          <p:nvPr/>
        </p:nvSpPr>
        <p:spPr>
          <a:xfrm>
            <a:off x="7543800" y="-411480"/>
            <a:ext cx="2194560" cy="1280160"/>
          </a:xfrm>
          <a:prstGeom prst="ellipse">
            <a:avLst/>
          </a:prstGeom>
          <a:solidFill>
            <a:srgbClr val="1E66D7"/>
          </a:solidFill>
          <a:ln cap="flat" cmpd="sng" w="9525">
            <a:solidFill>
              <a:srgbClr val="1E66D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7"/>
          <p:cNvSpPr/>
          <p:nvPr/>
        </p:nvSpPr>
        <p:spPr>
          <a:xfrm>
            <a:off x="0" y="676656"/>
            <a:ext cx="9144000" cy="50292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7"/>
          <p:cNvSpPr/>
          <p:nvPr/>
        </p:nvSpPr>
        <p:spPr>
          <a:xfrm>
            <a:off x="0" y="0"/>
            <a:ext cx="9144000" cy="694944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" name="Google Shape;126;p27"/>
          <p:cNvCxnSpPr/>
          <p:nvPr/>
        </p:nvCxnSpPr>
        <p:spPr>
          <a:xfrm>
            <a:off x="411480" y="694944"/>
            <a:ext cx="8321040" cy="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7" name="Google Shape;127;p27" title="ChatGPT Image Apr 23, 2026, 07_32_33 PM.png"/>
          <p:cNvPicPr preferRelativeResize="0"/>
          <p:nvPr/>
        </p:nvPicPr>
        <p:blipFill rotWithShape="1">
          <a:blip r:embed="rId3">
            <a:alphaModFix/>
          </a:blip>
          <a:srcRect b="22792" l="0" r="5847" t="0"/>
          <a:stretch/>
        </p:blipFill>
        <p:spPr>
          <a:xfrm>
            <a:off x="241525" y="3160864"/>
            <a:ext cx="2840774" cy="13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7" title="ChatGPT Image Apr 23, 2026, 07_34_18 PM.png"/>
          <p:cNvPicPr preferRelativeResize="0"/>
          <p:nvPr/>
        </p:nvPicPr>
        <p:blipFill rotWithShape="1">
          <a:blip r:embed="rId4">
            <a:alphaModFix/>
          </a:blip>
          <a:srcRect b="16353" l="0" r="10531" t="0"/>
          <a:stretch/>
        </p:blipFill>
        <p:spPr>
          <a:xfrm>
            <a:off x="3042100" y="3152125"/>
            <a:ext cx="2840774" cy="149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7" title="ChatGPT Image Apr 23, 2026, 09_00_29 PM.png"/>
          <p:cNvPicPr preferRelativeResize="0"/>
          <p:nvPr/>
        </p:nvPicPr>
        <p:blipFill rotWithShape="1">
          <a:blip r:embed="rId5">
            <a:alphaModFix/>
          </a:blip>
          <a:srcRect b="26997" l="0" r="0" t="0"/>
          <a:stretch/>
        </p:blipFill>
        <p:spPr>
          <a:xfrm>
            <a:off x="5882875" y="3202453"/>
            <a:ext cx="3032525" cy="121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7" title="ChatGPT Image Apr 23, 2026, 07_29_00 PM.png"/>
          <p:cNvPicPr preferRelativeResize="0"/>
          <p:nvPr/>
        </p:nvPicPr>
        <p:blipFill rotWithShape="1">
          <a:blip r:embed="rId6">
            <a:alphaModFix/>
          </a:blip>
          <a:srcRect b="23018" l="0" r="3176" t="0"/>
          <a:stretch/>
        </p:blipFill>
        <p:spPr>
          <a:xfrm>
            <a:off x="3082300" y="1219425"/>
            <a:ext cx="3126276" cy="13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7" title="ChatGPT Image Apr 23, 2026, 07_26_37 PM.png"/>
          <p:cNvPicPr preferRelativeResize="0"/>
          <p:nvPr/>
        </p:nvPicPr>
        <p:blipFill rotWithShape="1">
          <a:blip r:embed="rId7">
            <a:alphaModFix/>
          </a:blip>
          <a:srcRect b="22792" l="0" r="3512" t="0"/>
          <a:stretch/>
        </p:blipFill>
        <p:spPr>
          <a:xfrm>
            <a:off x="285500" y="1364173"/>
            <a:ext cx="2840774" cy="127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7"/>
          <p:cNvSpPr txBox="1"/>
          <p:nvPr/>
        </p:nvSpPr>
        <p:spPr>
          <a:xfrm>
            <a:off x="8183879" y="4855464"/>
            <a:ext cx="7315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/>
          </a:p>
        </p:txBody>
      </p:sp>
      <p:sp>
        <p:nvSpPr>
          <p:cNvPr id="133" name="Google Shape;133;p27"/>
          <p:cNvSpPr txBox="1"/>
          <p:nvPr>
            <p:ph type="title"/>
          </p:nvPr>
        </p:nvSpPr>
        <p:spPr>
          <a:xfrm>
            <a:off x="411480" y="73152"/>
            <a:ext cx="8321040" cy="566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5226"/>
              <a:buNone/>
            </a:pPr>
            <a:r>
              <a:rPr b="1" lang="en" sz="27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Arithmetic Operations in Our Project</a:t>
            </a:r>
            <a:endParaRPr/>
          </a:p>
        </p:txBody>
      </p:sp>
      <p:pic>
        <p:nvPicPr>
          <p:cNvPr id="134" name="Google Shape;134;p27" title="ChatGPT Image Apr 23, 2026, 07_31_13 PM.png"/>
          <p:cNvPicPr preferRelativeResize="0"/>
          <p:nvPr/>
        </p:nvPicPr>
        <p:blipFill rotWithShape="1">
          <a:blip r:embed="rId8">
            <a:alphaModFix/>
          </a:blip>
          <a:srcRect b="21985" l="2442" r="9382" t="0"/>
          <a:stretch/>
        </p:blipFill>
        <p:spPr>
          <a:xfrm>
            <a:off x="6162875" y="1246338"/>
            <a:ext cx="2701124" cy="13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7"/>
          <p:cNvSpPr/>
          <p:nvPr/>
        </p:nvSpPr>
        <p:spPr>
          <a:xfrm>
            <a:off x="-502920" y="4434840"/>
            <a:ext cx="1920240" cy="1005840"/>
          </a:xfrm>
          <a:prstGeom prst="ellipse">
            <a:avLst/>
          </a:prstGeom>
          <a:solidFill>
            <a:srgbClr val="4691FF"/>
          </a:solidFill>
          <a:ln cap="flat" cmpd="sng" w="9525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4FF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/>
          <p:nvPr/>
        </p:nvSpPr>
        <p:spPr>
          <a:xfrm>
            <a:off x="256032" y="960120"/>
            <a:ext cx="8759952" cy="3822191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8"/>
          <p:cNvSpPr/>
          <p:nvPr/>
        </p:nvSpPr>
        <p:spPr>
          <a:xfrm>
            <a:off x="0" y="5029200"/>
            <a:ext cx="9144000" cy="118872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8"/>
          <p:cNvSpPr/>
          <p:nvPr/>
        </p:nvSpPr>
        <p:spPr>
          <a:xfrm>
            <a:off x="-502920" y="4434840"/>
            <a:ext cx="1920240" cy="1005840"/>
          </a:xfrm>
          <a:prstGeom prst="ellipse">
            <a:avLst/>
          </a:prstGeom>
          <a:solidFill>
            <a:srgbClr val="4691FF"/>
          </a:solidFill>
          <a:ln cap="flat" cmpd="sng" w="9525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8"/>
          <p:cNvSpPr/>
          <p:nvPr/>
        </p:nvSpPr>
        <p:spPr>
          <a:xfrm>
            <a:off x="7543800" y="-411480"/>
            <a:ext cx="2194560" cy="1280160"/>
          </a:xfrm>
          <a:prstGeom prst="ellipse">
            <a:avLst/>
          </a:prstGeom>
          <a:solidFill>
            <a:srgbClr val="1E66D7"/>
          </a:solidFill>
          <a:ln cap="flat" cmpd="sng" w="9525">
            <a:solidFill>
              <a:srgbClr val="1E66D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8"/>
          <p:cNvSpPr/>
          <p:nvPr/>
        </p:nvSpPr>
        <p:spPr>
          <a:xfrm>
            <a:off x="0" y="676656"/>
            <a:ext cx="9144000" cy="50292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8"/>
          <p:cNvSpPr/>
          <p:nvPr/>
        </p:nvSpPr>
        <p:spPr>
          <a:xfrm>
            <a:off x="0" y="0"/>
            <a:ext cx="9144000" cy="694944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Google Shape;146;p28"/>
          <p:cNvCxnSpPr/>
          <p:nvPr/>
        </p:nvCxnSpPr>
        <p:spPr>
          <a:xfrm>
            <a:off x="411480" y="694944"/>
            <a:ext cx="8321040" cy="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47" name="Google Shape;147;p28" title="OURUnetModel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787" y="1275375"/>
            <a:ext cx="8532419" cy="299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8"/>
          <p:cNvSpPr txBox="1"/>
          <p:nvPr/>
        </p:nvSpPr>
        <p:spPr>
          <a:xfrm>
            <a:off x="8183879" y="4855464"/>
            <a:ext cx="7315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/>
          </a:p>
        </p:txBody>
      </p:sp>
      <p:sp>
        <p:nvSpPr>
          <p:cNvPr id="149" name="Google Shape;149;p28"/>
          <p:cNvSpPr txBox="1"/>
          <p:nvPr>
            <p:ph type="title"/>
          </p:nvPr>
        </p:nvSpPr>
        <p:spPr>
          <a:xfrm>
            <a:off x="411480" y="73152"/>
            <a:ext cx="8321040" cy="566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b="1" lang="en" sz="25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Encoder–Decoder Segmentation Model(Our proposed)</a:t>
            </a:r>
            <a:endParaRPr sz="2500"/>
          </a:p>
        </p:txBody>
      </p:sp>
      <p:sp>
        <p:nvSpPr>
          <p:cNvPr id="150" name="Google Shape;150;p28"/>
          <p:cNvSpPr txBox="1"/>
          <p:nvPr/>
        </p:nvSpPr>
        <p:spPr>
          <a:xfrm>
            <a:off x="2527032" y="4343837"/>
            <a:ext cx="41643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Figure 1: UNET-CBAM Architecture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4FF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/>
          <p:nvPr/>
        </p:nvSpPr>
        <p:spPr>
          <a:xfrm>
            <a:off x="228600" y="804250"/>
            <a:ext cx="8686800" cy="417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9"/>
          <p:cNvSpPr/>
          <p:nvPr/>
        </p:nvSpPr>
        <p:spPr>
          <a:xfrm>
            <a:off x="0" y="5029200"/>
            <a:ext cx="9144000" cy="118872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9"/>
          <p:cNvSpPr/>
          <p:nvPr/>
        </p:nvSpPr>
        <p:spPr>
          <a:xfrm>
            <a:off x="7543800" y="-411480"/>
            <a:ext cx="2194560" cy="1280160"/>
          </a:xfrm>
          <a:prstGeom prst="ellipse">
            <a:avLst/>
          </a:prstGeom>
          <a:solidFill>
            <a:srgbClr val="1E66D7"/>
          </a:solidFill>
          <a:ln cap="flat" cmpd="sng" w="9525">
            <a:solidFill>
              <a:srgbClr val="1E66D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9"/>
          <p:cNvSpPr/>
          <p:nvPr/>
        </p:nvSpPr>
        <p:spPr>
          <a:xfrm>
            <a:off x="0" y="676656"/>
            <a:ext cx="9144000" cy="50292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9"/>
          <p:cNvSpPr/>
          <p:nvPr/>
        </p:nvSpPr>
        <p:spPr>
          <a:xfrm>
            <a:off x="0" y="0"/>
            <a:ext cx="9144000" cy="694944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29" title="ChatGPT Image Apr 23, 2026, 07_16_56 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0850" y="868675"/>
            <a:ext cx="3058687" cy="20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9" title="ChatGPT Image Apr 23, 2026, 07_22_18 PM.png"/>
          <p:cNvPicPr preferRelativeResize="0"/>
          <p:nvPr/>
        </p:nvPicPr>
        <p:blipFill rotWithShape="1">
          <a:blip r:embed="rId4">
            <a:alphaModFix/>
          </a:blip>
          <a:srcRect b="5204" l="0" r="10595" t="0"/>
          <a:stretch/>
        </p:blipFill>
        <p:spPr>
          <a:xfrm>
            <a:off x="866575" y="2907800"/>
            <a:ext cx="3002949" cy="20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9" title="ChatGPT Image Apr 23, 2026, 07_24_12 PM.png"/>
          <p:cNvPicPr preferRelativeResize="0"/>
          <p:nvPr/>
        </p:nvPicPr>
        <p:blipFill rotWithShape="1">
          <a:blip r:embed="rId5">
            <a:alphaModFix/>
          </a:blip>
          <a:srcRect b="3818" l="2966" r="8499" t="0"/>
          <a:stretch/>
        </p:blipFill>
        <p:spPr>
          <a:xfrm>
            <a:off x="4887050" y="2985650"/>
            <a:ext cx="2991575" cy="196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9" title="ChatGPT Image Apr 24, 2026, 04_20_30 PM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4850" y="868675"/>
            <a:ext cx="3475976" cy="211697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9"/>
          <p:cNvSpPr txBox="1"/>
          <p:nvPr/>
        </p:nvSpPr>
        <p:spPr>
          <a:xfrm>
            <a:off x="8183879" y="4855464"/>
            <a:ext cx="7315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/>
          </a:p>
        </p:txBody>
      </p:sp>
      <p:sp>
        <p:nvSpPr>
          <p:cNvPr id="165" name="Google Shape;165;p29"/>
          <p:cNvSpPr txBox="1"/>
          <p:nvPr/>
        </p:nvSpPr>
        <p:spPr>
          <a:xfrm>
            <a:off x="411480" y="73152"/>
            <a:ext cx="8321040" cy="566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Metrics</a:t>
            </a:r>
            <a:endParaRPr/>
          </a:p>
        </p:txBody>
      </p:sp>
      <p:sp>
        <p:nvSpPr>
          <p:cNvPr id="166" name="Google Shape;166;p29"/>
          <p:cNvSpPr/>
          <p:nvPr/>
        </p:nvSpPr>
        <p:spPr>
          <a:xfrm>
            <a:off x="-502920" y="4434840"/>
            <a:ext cx="1920240" cy="1005840"/>
          </a:xfrm>
          <a:prstGeom prst="ellipse">
            <a:avLst/>
          </a:prstGeom>
          <a:solidFill>
            <a:srgbClr val="4691FF"/>
          </a:solidFill>
          <a:ln cap="flat" cmpd="sng" w="9525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4FF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/>
          <p:nvPr/>
        </p:nvSpPr>
        <p:spPr>
          <a:xfrm>
            <a:off x="566928" y="960120"/>
            <a:ext cx="8001000" cy="2514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0"/>
          <p:cNvSpPr/>
          <p:nvPr/>
        </p:nvSpPr>
        <p:spPr>
          <a:xfrm>
            <a:off x="0" y="5029200"/>
            <a:ext cx="9144000" cy="118872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0"/>
          <p:cNvSpPr/>
          <p:nvPr/>
        </p:nvSpPr>
        <p:spPr>
          <a:xfrm>
            <a:off x="-502920" y="4434840"/>
            <a:ext cx="1920240" cy="1005840"/>
          </a:xfrm>
          <a:prstGeom prst="ellipse">
            <a:avLst/>
          </a:prstGeom>
          <a:solidFill>
            <a:srgbClr val="4691FF"/>
          </a:solidFill>
          <a:ln cap="flat" cmpd="sng" w="9525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0"/>
          <p:cNvSpPr/>
          <p:nvPr/>
        </p:nvSpPr>
        <p:spPr>
          <a:xfrm>
            <a:off x="7543800" y="-411480"/>
            <a:ext cx="2194560" cy="1280160"/>
          </a:xfrm>
          <a:prstGeom prst="ellipse">
            <a:avLst/>
          </a:prstGeom>
          <a:solidFill>
            <a:srgbClr val="1E66D7"/>
          </a:solidFill>
          <a:ln cap="flat" cmpd="sng" w="9525">
            <a:solidFill>
              <a:srgbClr val="1E66D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0"/>
          <p:cNvSpPr/>
          <p:nvPr/>
        </p:nvSpPr>
        <p:spPr>
          <a:xfrm>
            <a:off x="0" y="676656"/>
            <a:ext cx="9144000" cy="50292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0"/>
          <p:cNvSpPr/>
          <p:nvPr/>
        </p:nvSpPr>
        <p:spPr>
          <a:xfrm>
            <a:off x="0" y="0"/>
            <a:ext cx="9144000" cy="694944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" name="Google Shape;177;p30"/>
          <p:cNvCxnSpPr/>
          <p:nvPr/>
        </p:nvCxnSpPr>
        <p:spPr>
          <a:xfrm>
            <a:off x="411480" y="694944"/>
            <a:ext cx="8321040" cy="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8" name="Google Shape;17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5840" y="1097280"/>
            <a:ext cx="70866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/>
          <p:nvPr/>
        </p:nvSpPr>
        <p:spPr>
          <a:xfrm>
            <a:off x="475488" y="3493008"/>
            <a:ext cx="8183879" cy="877824"/>
          </a:xfrm>
          <a:prstGeom prst="roundRect">
            <a:avLst>
              <a:gd fmla="val 16667" name="adj"/>
            </a:avLst>
          </a:prstGeom>
          <a:solidFill>
            <a:srgbClr val="E8F2FF"/>
          </a:solidFill>
          <a:ln cap="flat" cmpd="sng" w="12700">
            <a:solidFill>
              <a:srgbClr val="89B3E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137150" spcFirstLastPara="1" rIns="109725" wrap="square" tIns="64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Class imbalance changes how we read the metrics: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0" i="0" lang="en" sz="8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1. Pixel accuracy can look strong even when rare classes are missed.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0" i="0" lang="en" sz="8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2. mIoU is stricter because every class contributes to the score.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0" i="0" lang="en" sz="85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3. FWIoU reflects overall scene coverage by weighting frequent classes.</a:t>
            </a:r>
            <a:endParaRPr/>
          </a:p>
        </p:txBody>
      </p:sp>
      <p:sp>
        <p:nvSpPr>
          <p:cNvPr id="180" name="Google Shape;180;p30"/>
          <p:cNvSpPr txBox="1"/>
          <p:nvPr/>
        </p:nvSpPr>
        <p:spPr>
          <a:xfrm>
            <a:off x="8183879" y="4855464"/>
            <a:ext cx="7315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/>
          </a:p>
        </p:txBody>
      </p:sp>
      <p:sp>
        <p:nvSpPr>
          <p:cNvPr id="181" name="Google Shape;181;p30"/>
          <p:cNvSpPr txBox="1"/>
          <p:nvPr>
            <p:ph type="title"/>
          </p:nvPr>
        </p:nvSpPr>
        <p:spPr>
          <a:xfrm>
            <a:off x="411480" y="73152"/>
            <a:ext cx="8321040" cy="566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5226"/>
              <a:buNone/>
            </a:pPr>
            <a:r>
              <a:rPr b="1" lang="en" sz="27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Exploring Data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4F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/>
        </p:nvSpPr>
        <p:spPr>
          <a:xfrm>
            <a:off x="182880" y="914400"/>
            <a:ext cx="8778240" cy="4069080"/>
          </a:xfrm>
          <a:prstGeom prst="roundRect">
            <a:avLst>
              <a:gd fmla="val 16667" name="adj"/>
            </a:avLst>
          </a:prstGeom>
          <a:solidFill>
            <a:srgbClr val="F6FA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1"/>
          <p:cNvSpPr/>
          <p:nvPr/>
        </p:nvSpPr>
        <p:spPr>
          <a:xfrm>
            <a:off x="0" y="5029200"/>
            <a:ext cx="9144000" cy="118872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1"/>
          <p:cNvSpPr/>
          <p:nvPr/>
        </p:nvSpPr>
        <p:spPr>
          <a:xfrm>
            <a:off x="-502920" y="4434840"/>
            <a:ext cx="1920240" cy="1005840"/>
          </a:xfrm>
          <a:prstGeom prst="ellipse">
            <a:avLst/>
          </a:prstGeom>
          <a:solidFill>
            <a:srgbClr val="4691FF"/>
          </a:solidFill>
          <a:ln cap="flat" cmpd="sng" w="9525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1"/>
          <p:cNvSpPr/>
          <p:nvPr/>
        </p:nvSpPr>
        <p:spPr>
          <a:xfrm>
            <a:off x="7543800" y="-411480"/>
            <a:ext cx="2194560" cy="1280160"/>
          </a:xfrm>
          <a:prstGeom prst="ellipse">
            <a:avLst/>
          </a:prstGeom>
          <a:solidFill>
            <a:srgbClr val="1E66D7"/>
          </a:solidFill>
          <a:ln cap="flat" cmpd="sng" w="9525">
            <a:solidFill>
              <a:srgbClr val="1E66D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1"/>
          <p:cNvSpPr/>
          <p:nvPr/>
        </p:nvSpPr>
        <p:spPr>
          <a:xfrm>
            <a:off x="0" y="676656"/>
            <a:ext cx="9144000" cy="50292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1"/>
          <p:cNvSpPr/>
          <p:nvPr/>
        </p:nvSpPr>
        <p:spPr>
          <a:xfrm>
            <a:off x="0" y="0"/>
            <a:ext cx="9144000" cy="694944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2" name="Google Shape;192;p31"/>
          <p:cNvCxnSpPr/>
          <p:nvPr/>
        </p:nvCxnSpPr>
        <p:spPr>
          <a:xfrm>
            <a:off x="411480" y="694944"/>
            <a:ext cx="8321040" cy="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3" name="Google Shape;193;p31" title="ChatGPT Image Apr 23, 2026, 07_41_18 PM.png"/>
          <p:cNvPicPr preferRelativeResize="0"/>
          <p:nvPr/>
        </p:nvPicPr>
        <p:blipFill rotWithShape="1">
          <a:blip r:embed="rId3">
            <a:alphaModFix/>
          </a:blip>
          <a:srcRect b="8484" l="3204" r="3110" t="7263"/>
          <a:stretch/>
        </p:blipFill>
        <p:spPr>
          <a:xfrm>
            <a:off x="214274" y="1097225"/>
            <a:ext cx="1808425" cy="108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1" title="ChatGPT Image Apr 23, 2026, 07_50_15 PM.png"/>
          <p:cNvPicPr preferRelativeResize="0"/>
          <p:nvPr/>
        </p:nvPicPr>
        <p:blipFill rotWithShape="1">
          <a:blip r:embed="rId4">
            <a:alphaModFix/>
          </a:blip>
          <a:srcRect b="9076" l="2990" r="2999" t="4732"/>
          <a:stretch/>
        </p:blipFill>
        <p:spPr>
          <a:xfrm>
            <a:off x="6960200" y="1108711"/>
            <a:ext cx="1736198" cy="106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 title="ChatGPT Image Apr 23, 2026, 07_51_31 PM.png"/>
          <p:cNvPicPr preferRelativeResize="0"/>
          <p:nvPr/>
        </p:nvPicPr>
        <p:blipFill rotWithShape="1">
          <a:blip r:embed="rId5">
            <a:alphaModFix/>
          </a:blip>
          <a:srcRect b="7714" l="4181" r="3535" t="6287"/>
          <a:stretch/>
        </p:blipFill>
        <p:spPr>
          <a:xfrm>
            <a:off x="6960200" y="3846650"/>
            <a:ext cx="1736195" cy="107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1" title="ChatGPT Image Apr 23, 2026, 07_52_54 PM.png"/>
          <p:cNvPicPr preferRelativeResize="0"/>
          <p:nvPr/>
        </p:nvPicPr>
        <p:blipFill rotWithShape="1">
          <a:blip r:embed="rId6">
            <a:alphaModFix/>
          </a:blip>
          <a:srcRect b="6017" l="2376" r="3338" t="3780"/>
          <a:stretch/>
        </p:blipFill>
        <p:spPr>
          <a:xfrm>
            <a:off x="311688" y="2352925"/>
            <a:ext cx="1663703" cy="106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 title="ChatGPT Image Apr 23, 2026, 07_54_26 PM.png"/>
          <p:cNvPicPr preferRelativeResize="0"/>
          <p:nvPr/>
        </p:nvPicPr>
        <p:blipFill rotWithShape="1">
          <a:blip r:embed="rId7">
            <a:alphaModFix/>
          </a:blip>
          <a:srcRect b="4317" l="3979" r="5375" t="1228"/>
          <a:stretch/>
        </p:blipFill>
        <p:spPr>
          <a:xfrm>
            <a:off x="275450" y="3719400"/>
            <a:ext cx="1736198" cy="1205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31"/>
          <p:cNvCxnSpPr>
            <a:stCxn id="193" idx="3"/>
          </p:cNvCxnSpPr>
          <p:nvPr/>
        </p:nvCxnSpPr>
        <p:spPr>
          <a:xfrm>
            <a:off x="2022699" y="1639303"/>
            <a:ext cx="294300" cy="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9" name="Google Shape;199;p31"/>
          <p:cNvCxnSpPr/>
          <p:nvPr/>
        </p:nvCxnSpPr>
        <p:spPr>
          <a:xfrm>
            <a:off x="4180550" y="1639304"/>
            <a:ext cx="391500" cy="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0" name="Google Shape;200;p31"/>
          <p:cNvCxnSpPr>
            <a:endCxn id="194" idx="1"/>
          </p:cNvCxnSpPr>
          <p:nvPr/>
        </p:nvCxnSpPr>
        <p:spPr>
          <a:xfrm>
            <a:off x="6435500" y="1639306"/>
            <a:ext cx="524700" cy="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1" name="Google Shape;201;p31"/>
          <p:cNvCxnSpPr>
            <a:stCxn id="195" idx="1"/>
            <a:endCxn id="202" idx="3"/>
          </p:cNvCxnSpPr>
          <p:nvPr/>
        </p:nvCxnSpPr>
        <p:spPr>
          <a:xfrm rot="10800000">
            <a:off x="6367100" y="3642275"/>
            <a:ext cx="593100" cy="74370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3" name="Google Shape;203;p31"/>
          <p:cNvCxnSpPr>
            <a:stCxn id="202" idx="1"/>
            <a:endCxn id="196" idx="3"/>
          </p:cNvCxnSpPr>
          <p:nvPr/>
        </p:nvCxnSpPr>
        <p:spPr>
          <a:xfrm rot="10800000">
            <a:off x="1975375" y="2883525"/>
            <a:ext cx="523800" cy="75870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4" name="Google Shape;204;p31"/>
          <p:cNvCxnSpPr>
            <a:stCxn id="196" idx="2"/>
            <a:endCxn id="197" idx="0"/>
          </p:cNvCxnSpPr>
          <p:nvPr/>
        </p:nvCxnSpPr>
        <p:spPr>
          <a:xfrm>
            <a:off x="1143540" y="3414124"/>
            <a:ext cx="0" cy="30540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05" name="Google Shape;205;p31" title="ChatGPT Image Apr 23, 2026, 10_04_09 PM.png"/>
          <p:cNvPicPr preferRelativeResize="0"/>
          <p:nvPr/>
        </p:nvPicPr>
        <p:blipFill rotWithShape="1">
          <a:blip r:embed="rId8">
            <a:alphaModFix/>
          </a:blip>
          <a:srcRect b="3232" l="1820" r="1375" t="2544"/>
          <a:stretch/>
        </p:blipFill>
        <p:spPr>
          <a:xfrm>
            <a:off x="4599525" y="1009050"/>
            <a:ext cx="1808426" cy="1174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 title="ChatGPT Image Apr 23, 2026, 10_07_12 PM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99175" y="2352924"/>
            <a:ext cx="3867913" cy="257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1" title="ChatGPT Image Apr 23, 2026, 10_10_13 PM.png"/>
          <p:cNvPicPr preferRelativeResize="0"/>
          <p:nvPr/>
        </p:nvPicPr>
        <p:blipFill rotWithShape="1">
          <a:blip r:embed="rId10">
            <a:alphaModFix/>
          </a:blip>
          <a:srcRect b="3274" l="13640" r="13495" t="1270"/>
          <a:stretch/>
        </p:blipFill>
        <p:spPr>
          <a:xfrm>
            <a:off x="6995550" y="2352925"/>
            <a:ext cx="1665492" cy="13107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Google Shape;207;p31"/>
          <p:cNvCxnSpPr>
            <a:stCxn id="194" idx="2"/>
            <a:endCxn id="206" idx="0"/>
          </p:cNvCxnSpPr>
          <p:nvPr/>
        </p:nvCxnSpPr>
        <p:spPr>
          <a:xfrm>
            <a:off x="7828299" y="2169900"/>
            <a:ext cx="0" cy="18300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8" name="Google Shape;208;p31"/>
          <p:cNvCxnSpPr>
            <a:stCxn id="206" idx="2"/>
            <a:endCxn id="195" idx="0"/>
          </p:cNvCxnSpPr>
          <p:nvPr/>
        </p:nvCxnSpPr>
        <p:spPr>
          <a:xfrm>
            <a:off x="7828296" y="3663626"/>
            <a:ext cx="0" cy="18300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09" name="Google Shape;209;p31" title="ChatGPT Image Apr 23, 2026, 10_19_35 PM.png"/>
          <p:cNvPicPr preferRelativeResize="0"/>
          <p:nvPr/>
        </p:nvPicPr>
        <p:blipFill rotWithShape="1">
          <a:blip r:embed="rId11">
            <a:alphaModFix/>
          </a:blip>
          <a:srcRect b="6144" l="1596" r="1664" t="3766"/>
          <a:stretch/>
        </p:blipFill>
        <p:spPr>
          <a:xfrm>
            <a:off x="2340499" y="1082349"/>
            <a:ext cx="1808426" cy="112347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1"/>
          <p:cNvSpPr txBox="1"/>
          <p:nvPr/>
        </p:nvSpPr>
        <p:spPr>
          <a:xfrm>
            <a:off x="8183879" y="4855464"/>
            <a:ext cx="7315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07</a:t>
            </a:r>
            <a:endParaRPr/>
          </a:p>
        </p:txBody>
      </p:sp>
      <p:sp>
        <p:nvSpPr>
          <p:cNvPr id="211" name="Google Shape;211;p31"/>
          <p:cNvSpPr txBox="1"/>
          <p:nvPr>
            <p:ph type="title"/>
          </p:nvPr>
        </p:nvSpPr>
        <p:spPr>
          <a:xfrm>
            <a:off x="411480" y="73152"/>
            <a:ext cx="8321040" cy="566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5226"/>
              <a:buNone/>
            </a:pPr>
            <a:r>
              <a:rPr b="1" lang="en" sz="27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Model Training Workflow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4FF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/>
          <p:nvPr/>
        </p:nvSpPr>
        <p:spPr>
          <a:xfrm>
            <a:off x="320040" y="868680"/>
            <a:ext cx="8549640" cy="4434840"/>
          </a:xfrm>
          <a:prstGeom prst="roundRect">
            <a:avLst>
              <a:gd fmla="val 16667" name="adj"/>
            </a:avLst>
          </a:prstGeom>
          <a:solidFill>
            <a:srgbClr val="F6FA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2"/>
          <p:cNvSpPr/>
          <p:nvPr/>
        </p:nvSpPr>
        <p:spPr>
          <a:xfrm>
            <a:off x="0" y="5029200"/>
            <a:ext cx="9144000" cy="118872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2"/>
          <p:cNvSpPr/>
          <p:nvPr/>
        </p:nvSpPr>
        <p:spPr>
          <a:xfrm>
            <a:off x="-502920" y="4434840"/>
            <a:ext cx="1920240" cy="1005840"/>
          </a:xfrm>
          <a:prstGeom prst="ellipse">
            <a:avLst/>
          </a:prstGeom>
          <a:solidFill>
            <a:srgbClr val="4691FF"/>
          </a:solidFill>
          <a:ln cap="flat" cmpd="sng" w="9525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2"/>
          <p:cNvSpPr/>
          <p:nvPr/>
        </p:nvSpPr>
        <p:spPr>
          <a:xfrm>
            <a:off x="7543800" y="-411480"/>
            <a:ext cx="2194560" cy="1280160"/>
          </a:xfrm>
          <a:prstGeom prst="ellipse">
            <a:avLst/>
          </a:prstGeom>
          <a:solidFill>
            <a:srgbClr val="1E66D7"/>
          </a:solidFill>
          <a:ln cap="flat" cmpd="sng" w="9525">
            <a:solidFill>
              <a:srgbClr val="1E66D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2"/>
          <p:cNvSpPr/>
          <p:nvPr/>
        </p:nvSpPr>
        <p:spPr>
          <a:xfrm>
            <a:off x="0" y="676656"/>
            <a:ext cx="9144000" cy="50292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2"/>
          <p:cNvSpPr/>
          <p:nvPr/>
        </p:nvSpPr>
        <p:spPr>
          <a:xfrm>
            <a:off x="0" y="0"/>
            <a:ext cx="9144000" cy="694944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2" name="Google Shape;222;p32"/>
          <p:cNvCxnSpPr/>
          <p:nvPr/>
        </p:nvCxnSpPr>
        <p:spPr>
          <a:xfrm>
            <a:off x="411480" y="694944"/>
            <a:ext cx="8321040" cy="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</p:spPr>
      </p:cxnSp>
      <p:graphicFrame>
        <p:nvGraphicFramePr>
          <p:cNvPr id="223" name="Google Shape;223;p32"/>
          <p:cNvGraphicFramePr/>
          <p:nvPr/>
        </p:nvGraphicFramePr>
        <p:xfrm>
          <a:off x="1629650" y="96472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{2E7A8A92-E713-4ED9-A069-41F8C18681C2}</a:tableStyleId>
              </a:tblPr>
              <a:tblGrid>
                <a:gridCol w="1508750"/>
                <a:gridCol w="1325875"/>
                <a:gridCol w="777250"/>
                <a:gridCol w="1024125"/>
                <a:gridCol w="777250"/>
                <a:gridCol w="868675"/>
              </a:tblGrid>
              <a:tr h="422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2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</a:t>
                      </a:r>
                      <a:endParaRPr/>
                    </a:p>
                  </a:txBody>
                  <a:tcPr marT="45725" marB="45725" marR="27425" marL="27425">
                    <a:solidFill>
                      <a:srgbClr val="061F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2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Params</a:t>
                      </a:r>
                      <a:endParaRPr/>
                    </a:p>
                  </a:txBody>
                  <a:tcPr marT="45725" marB="45725" marR="27425" marL="27425">
                    <a:solidFill>
                      <a:srgbClr val="061F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2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Loss ↓</a:t>
                      </a:r>
                      <a:endParaRPr/>
                    </a:p>
                  </a:txBody>
                  <a:tcPr marT="45725" marB="45725" marR="27425" marL="27425">
                    <a:solidFill>
                      <a:srgbClr val="061F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2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Pixel Acc ↑</a:t>
                      </a:r>
                      <a:endParaRPr/>
                    </a:p>
                  </a:txBody>
                  <a:tcPr marT="45725" marB="45725" marR="27425" marL="27425">
                    <a:solidFill>
                      <a:srgbClr val="061F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2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IoU ↑</a:t>
                      </a:r>
                      <a:endParaRPr/>
                    </a:p>
                  </a:txBody>
                  <a:tcPr marT="45725" marB="45725" marR="27425" marL="27425">
                    <a:solidFill>
                      <a:srgbClr val="061F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2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FWIoU ↑</a:t>
                      </a:r>
                      <a:endParaRPr/>
                    </a:p>
                  </a:txBody>
                  <a:tcPr marT="45725" marB="45725" marR="27425" marL="27425">
                    <a:solidFill>
                      <a:srgbClr val="061F54"/>
                    </a:solidFill>
                  </a:tcPr>
                </a:tc>
              </a:tr>
              <a:tr h="422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UNET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49,925,268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0.256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0.897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0.667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0.817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</a:tr>
              <a:tr h="422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UNET_CBAM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(OURS)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DAEB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49,936,314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DAEB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0.238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DAEB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0.903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DAEB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0.686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DAEB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0.824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DAEBFF"/>
                    </a:solidFill>
                  </a:tcPr>
                </a:tc>
              </a:tr>
              <a:tr h="422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SWINV2B</a:t>
                      </a:r>
                      <a:r>
                        <a:rPr b="1" lang="en" sz="1080">
                          <a:solidFill>
                            <a:srgbClr val="111F3A"/>
                          </a:solidFill>
                        </a:rPr>
                        <a:t>*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87,159,308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0.445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0.828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0.429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0.716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</a:tr>
              <a:tr h="422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FCN</a:t>
                      </a:r>
                      <a:r>
                        <a:rPr b="1" lang="en" sz="1080">
                          <a:solidFill>
                            <a:srgbClr val="111F3A"/>
                          </a:solidFill>
                        </a:rPr>
                        <a:t>*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4F8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32,956,500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4F8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0.278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4F8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0.897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4F8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0.646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4F8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0.818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4F8FF"/>
                    </a:solidFill>
                  </a:tcPr>
                </a:tc>
              </a:tr>
              <a:tr h="422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YoLoV11</a:t>
                      </a:r>
                      <a:r>
                        <a:rPr b="1" lang="en" sz="1080">
                          <a:solidFill>
                            <a:srgbClr val="111F3A"/>
                          </a:solidFill>
                        </a:rPr>
                        <a:t>*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3,166,964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0.321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0.879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0.591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0.791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</a:tr>
              <a:tr h="422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MobileNet_V3</a:t>
                      </a:r>
                      <a:r>
                        <a:rPr b="1" lang="en" sz="1080">
                          <a:solidFill>
                            <a:srgbClr val="111F3A"/>
                          </a:solidFill>
                        </a:rPr>
                        <a:t>*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4F8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3,221,368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4F8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0.331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4F8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0.878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4F8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0.584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4F8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0.791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4F8FF"/>
                    </a:solidFill>
                  </a:tcPr>
                </a:tc>
              </a:tr>
              <a:tr h="422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DeepLabV3</a:t>
                      </a:r>
                      <a:r>
                        <a:rPr b="1" lang="en" sz="1080">
                          <a:solidFill>
                            <a:srgbClr val="111F3A"/>
                          </a:solidFill>
                        </a:rPr>
                        <a:t>*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60,995,688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0.283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0.895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0.641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080" u="none" cap="none" strike="noStrike">
                          <a:solidFill>
                            <a:srgbClr val="111F3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0.751</a:t>
                      </a:r>
                      <a:endParaRPr/>
                    </a:p>
                  </a:txBody>
                  <a:tcPr marT="18300" marB="18300" marR="27425" marL="27425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24" name="Google Shape;224;p32"/>
          <p:cNvSpPr/>
          <p:nvPr/>
        </p:nvSpPr>
        <p:spPr>
          <a:xfrm>
            <a:off x="530352" y="4443984"/>
            <a:ext cx="7955279" cy="384048"/>
          </a:xfrm>
          <a:prstGeom prst="roundRect">
            <a:avLst>
              <a:gd fmla="val 16667" name="adj"/>
            </a:avLst>
          </a:prstGeom>
          <a:solidFill>
            <a:srgbClr val="DBECFF"/>
          </a:solidFill>
          <a:ln cap="flat" cmpd="sng" w="12700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73150" lIns="128000" spcFirstLastPara="1" rIns="128000" wrap="square" tIns="73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50" u="none" cap="none" strike="noStrike">
                <a:solidFill>
                  <a:srgbClr val="061F54"/>
                </a:solidFill>
                <a:latin typeface="Arial"/>
                <a:ea typeface="Arial"/>
                <a:cs typeface="Arial"/>
                <a:sym typeface="Arial"/>
              </a:rPr>
              <a:t>UNet + CBAM achieved the lowest loss and strongest overall IoU/FWIoU in this comparison.</a:t>
            </a:r>
            <a:endParaRPr/>
          </a:p>
        </p:txBody>
      </p:sp>
      <p:sp>
        <p:nvSpPr>
          <p:cNvPr id="225" name="Google Shape;225;p32"/>
          <p:cNvSpPr txBox="1"/>
          <p:nvPr/>
        </p:nvSpPr>
        <p:spPr>
          <a:xfrm>
            <a:off x="8183879" y="4855464"/>
            <a:ext cx="7315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08</a:t>
            </a:r>
            <a:endParaRPr/>
          </a:p>
        </p:txBody>
      </p:sp>
      <p:sp>
        <p:nvSpPr>
          <p:cNvPr id="226" name="Google Shape;226;p32"/>
          <p:cNvSpPr txBox="1"/>
          <p:nvPr>
            <p:ph type="title"/>
          </p:nvPr>
        </p:nvSpPr>
        <p:spPr>
          <a:xfrm>
            <a:off x="411480" y="73152"/>
            <a:ext cx="8321040" cy="566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5226"/>
              <a:buNone/>
            </a:pPr>
            <a:r>
              <a:rPr b="1" lang="en" sz="27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Results: Model Comparison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4FF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3"/>
          <p:cNvSpPr/>
          <p:nvPr/>
        </p:nvSpPr>
        <p:spPr>
          <a:xfrm>
            <a:off x="411480" y="914400"/>
            <a:ext cx="8321040" cy="3977639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C1D2E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3"/>
          <p:cNvSpPr/>
          <p:nvPr/>
        </p:nvSpPr>
        <p:spPr>
          <a:xfrm>
            <a:off x="0" y="5029200"/>
            <a:ext cx="9144000" cy="118872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3"/>
          <p:cNvSpPr/>
          <p:nvPr/>
        </p:nvSpPr>
        <p:spPr>
          <a:xfrm>
            <a:off x="-502920" y="4434840"/>
            <a:ext cx="1920240" cy="1005840"/>
          </a:xfrm>
          <a:prstGeom prst="ellipse">
            <a:avLst/>
          </a:prstGeom>
          <a:solidFill>
            <a:srgbClr val="4691FF"/>
          </a:solidFill>
          <a:ln cap="flat" cmpd="sng" w="9525">
            <a:solidFill>
              <a:srgbClr val="4691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3"/>
          <p:cNvSpPr/>
          <p:nvPr/>
        </p:nvSpPr>
        <p:spPr>
          <a:xfrm>
            <a:off x="7543800" y="-411480"/>
            <a:ext cx="2194560" cy="1280160"/>
          </a:xfrm>
          <a:prstGeom prst="ellipse">
            <a:avLst/>
          </a:prstGeom>
          <a:solidFill>
            <a:srgbClr val="1E66D7"/>
          </a:solidFill>
          <a:ln cap="flat" cmpd="sng" w="9525">
            <a:solidFill>
              <a:srgbClr val="1E66D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3"/>
          <p:cNvSpPr/>
          <p:nvPr/>
        </p:nvSpPr>
        <p:spPr>
          <a:xfrm>
            <a:off x="0" y="676656"/>
            <a:ext cx="9144000" cy="50292"/>
          </a:xfrm>
          <a:prstGeom prst="rect">
            <a:avLst/>
          </a:prstGeom>
          <a:solidFill>
            <a:srgbClr val="1BC7E6"/>
          </a:solidFill>
          <a:ln cap="flat" cmpd="sng" w="9525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3"/>
          <p:cNvSpPr/>
          <p:nvPr/>
        </p:nvSpPr>
        <p:spPr>
          <a:xfrm>
            <a:off x="0" y="0"/>
            <a:ext cx="9144000" cy="694944"/>
          </a:xfrm>
          <a:prstGeom prst="rect">
            <a:avLst/>
          </a:prstGeom>
          <a:solidFill>
            <a:srgbClr val="061F54"/>
          </a:solidFill>
          <a:ln cap="flat" cmpd="sng" w="9525">
            <a:solidFill>
              <a:srgbClr val="061F5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7" name="Google Shape;237;p33"/>
          <p:cNvCxnSpPr/>
          <p:nvPr/>
        </p:nvCxnSpPr>
        <p:spPr>
          <a:xfrm>
            <a:off x="411480" y="694944"/>
            <a:ext cx="8321040" cy="0"/>
          </a:xfrm>
          <a:prstGeom prst="straightConnector1">
            <a:avLst/>
          </a:prstGeom>
          <a:noFill/>
          <a:ln cap="flat" cmpd="sng" w="25400">
            <a:solidFill>
              <a:srgbClr val="1BC7E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8" name="Google Shape;23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2050" y="1023518"/>
            <a:ext cx="5862209" cy="37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3"/>
          <p:cNvSpPr txBox="1"/>
          <p:nvPr/>
        </p:nvSpPr>
        <p:spPr>
          <a:xfrm>
            <a:off x="8183879" y="4855464"/>
            <a:ext cx="7315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11F3A"/>
                </a:solidFill>
                <a:latin typeface="Arial"/>
                <a:ea typeface="Arial"/>
                <a:cs typeface="Arial"/>
                <a:sym typeface="Arial"/>
              </a:rPr>
              <a:t>09</a:t>
            </a:r>
            <a:endParaRPr/>
          </a:p>
        </p:txBody>
      </p:sp>
      <p:sp>
        <p:nvSpPr>
          <p:cNvPr id="240" name="Google Shape;240;p33"/>
          <p:cNvSpPr txBox="1"/>
          <p:nvPr>
            <p:ph type="title"/>
          </p:nvPr>
        </p:nvSpPr>
        <p:spPr>
          <a:xfrm>
            <a:off x="411480" y="73152"/>
            <a:ext cx="8321040" cy="566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5226"/>
              <a:buNone/>
            </a:pPr>
            <a:r>
              <a:rPr b="1" lang="en" sz="27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Results: Training IoU Comparison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Application/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</cp:coreProperties>
</file>